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6" r:id="rId2"/>
    <p:sldId id="260" r:id="rId3"/>
    <p:sldId id="274" r:id="rId4"/>
    <p:sldId id="275" r:id="rId5"/>
    <p:sldId id="276" r:id="rId6"/>
    <p:sldId id="273" r:id="rId7"/>
    <p:sldId id="264" r:id="rId8"/>
    <p:sldId id="266" r:id="rId9"/>
    <p:sldId id="278" r:id="rId10"/>
    <p:sldId id="257" r:id="rId11"/>
    <p:sldId id="279" r:id="rId12"/>
    <p:sldId id="280" r:id="rId13"/>
    <p:sldId id="281" r:id="rId14"/>
    <p:sldId id="282" r:id="rId15"/>
    <p:sldId id="269" r:id="rId16"/>
    <p:sldId id="263" r:id="rId17"/>
    <p:sldId id="259" r:id="rId18"/>
    <p:sldId id="272" r:id="rId19"/>
    <p:sldId id="283" r:id="rId20"/>
  </p:sldIdLst>
  <p:sldSz cx="12192000" cy="6858000"/>
  <p:notesSz cx="12192000" cy="6858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Roboto" panose="02000000000000000000" pitchFamily="2" charset="0"/>
      <p:regular r:id="rId26"/>
      <p:bold r:id="rId27"/>
      <p:italic r:id="rId28"/>
      <p:boldItalic r:id="rId29"/>
    </p:embeddedFont>
    <p:embeddedFont>
      <p:font typeface="Roboto Light" panose="02000000000000000000" pitchFamily="2" charset="0"/>
      <p:regular r:id="rId30"/>
      <p:italic r:id="rId31"/>
    </p:embeddedFont>
    <p:embeddedFont>
      <p:font typeface="Roboto-Medium" panose="02000000000000000000" pitchFamily="2" charset="0"/>
      <p:regular r:id="rId32"/>
      <p:italic r:id="rId33"/>
    </p:embeddedFont>
    <p:embeddedFont>
      <p:font typeface="Roboto-Thin" panose="02000000000000000000" pitchFamily="2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B5B9"/>
    <a:srgbClr val="344858"/>
    <a:srgbClr val="DCED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63"/>
    <p:restoredTop sz="94194"/>
  </p:normalViewPr>
  <p:slideViewPr>
    <p:cSldViewPr>
      <p:cViewPr varScale="1">
        <p:scale>
          <a:sx n="73" d="100"/>
          <a:sy n="73" d="100"/>
        </p:scale>
        <p:origin x="1632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D0509-37F7-C64A-AD00-CE89E611ECCA}" type="datetimeFigureOut">
              <a:rPr lang="en-US" smtClean="0"/>
              <a:t>5/7/20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D88F9-E64B-624D-935B-0477BB623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52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D88F9-E64B-624D-935B-0477BB623C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05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D88F9-E64B-624D-935B-0477BB623C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33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D88F9-E64B-624D-935B-0477BB623C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05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D88F9-E64B-624D-935B-0477BB623C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60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D88F9-E64B-624D-935B-0477BB623C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12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D88F9-E64B-624D-935B-0477BB623C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31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D88F9-E64B-624D-935B-0477BB623C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17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D88F9-E64B-624D-935B-0477BB623C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26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D88F9-E64B-624D-935B-0477BB623C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29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D88F9-E64B-624D-935B-0477BB623C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22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5/7/20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5" name="Picture 4" descr="A picture containing white, device&#10;&#10;Description automatically generated">
            <a:extLst>
              <a:ext uri="{FF2B5EF4-FFF2-40B4-BE49-F238E27FC236}">
                <a16:creationId xmlns:a16="http://schemas.microsoft.com/office/drawing/2014/main" id="{1375FCBE-5913-2D4B-94FF-00CDB638F5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5699FC-B540-1E41-8F95-22B8D707E884}"/>
              </a:ext>
            </a:extLst>
          </p:cNvPr>
          <p:cNvSpPr/>
          <p:nvPr userDrawn="1"/>
        </p:nvSpPr>
        <p:spPr>
          <a:xfrm>
            <a:off x="0" y="5562600"/>
            <a:ext cx="1676400" cy="914400"/>
          </a:xfrm>
          <a:prstGeom prst="rect">
            <a:avLst/>
          </a:prstGeom>
          <a:solidFill>
            <a:srgbClr val="DC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4278B8B1-4DD8-ED41-B146-8AACCAEE8493}"/>
              </a:ext>
            </a:extLst>
          </p:cNvPr>
          <p:cNvSpPr/>
          <p:nvPr userDrawn="1"/>
        </p:nvSpPr>
        <p:spPr>
          <a:xfrm>
            <a:off x="596900" y="5632196"/>
            <a:ext cx="948690" cy="749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hite, device&#10;&#10;Description automatically generated">
            <a:extLst>
              <a:ext uri="{FF2B5EF4-FFF2-40B4-BE49-F238E27FC236}">
                <a16:creationId xmlns:a16="http://schemas.microsoft.com/office/drawing/2014/main" id="{5DC36A63-1EF3-A743-808D-E84F02FCEE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04D75F-48B2-FB4E-8CFB-8B72905D0E82}"/>
              </a:ext>
            </a:extLst>
          </p:cNvPr>
          <p:cNvSpPr/>
          <p:nvPr userDrawn="1"/>
        </p:nvSpPr>
        <p:spPr>
          <a:xfrm>
            <a:off x="0" y="5562600"/>
            <a:ext cx="1676400" cy="914400"/>
          </a:xfrm>
          <a:prstGeom prst="rect">
            <a:avLst/>
          </a:prstGeom>
          <a:solidFill>
            <a:srgbClr val="DC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CA7E89B4-2BDC-FA4A-B8CA-6CA2CC9F9B67}"/>
              </a:ext>
            </a:extLst>
          </p:cNvPr>
          <p:cNvSpPr/>
          <p:nvPr userDrawn="1"/>
        </p:nvSpPr>
        <p:spPr>
          <a:xfrm>
            <a:off x="596900" y="5632196"/>
            <a:ext cx="948690" cy="7499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emf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ibusiness.com/the-phenomenon-of-facial-recognition-technology-in-the-time-of-social-distancin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broadbandtvnews.com/2019/06/18/tvn-discovery-polska-recruits-dominika-stepinska-duch/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al500.com/firms/10166-donald-manasse-law-offices/10181-monaco-monaco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hoswholegal.com/market-insight-tool?sortby=1&amp;sector=8623&amp;practicearea=63&amp;countryid=276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bcl.com/harry-travers-and-john-binns-write-for-fraud-intelligence-and-euronews-on-sfo-barclays-execs-acquittal/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linkedin.com/posts/upper-canada-college_nationalvolunteerweek-cheerstovolunteers-activity-6659084234709442560-sZXx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linkedin.com/posts/st%C3%A9phane-bonifassi_justice-continuity-threatened-or-thriving-activity-6659049866980843520-RyY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linkedin.com/posts/ecortega_covid-19-pandemic-comms-strategies-activity-6651851577487343617-Ja9P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lbmaresponsiblesourcingsummit2020.com/?_cldee=bWFyay5waWV0aEB1bmliYXMuY2g%3d&amp;recipientid=contact-b1ee26a61f6dea1180f6005056b11ceb-068e52fb47b1467e904b801cea4a3517&amp;esid=cc8183b5-946e-ea11-80f7-005056b11ceb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baselgovernance.org/blog/corruption-natural-disaster-situations-can-our-experiences-help-prevent-corruption-relat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lalive.law/swiss-federal-corona-state-aid-programs/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A picture containing device&#10;&#10;Description automatically generated">
            <a:extLst>
              <a:ext uri="{FF2B5EF4-FFF2-40B4-BE49-F238E27FC236}">
                <a16:creationId xmlns:a16="http://schemas.microsoft.com/office/drawing/2014/main" id="{9DA20063-9537-0745-8EA3-71ADD362C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D30AC9E2-22E2-634A-9C62-E721023932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750" y="2433693"/>
            <a:ext cx="2984500" cy="1143000"/>
          </a:xfrm>
          <a:prstGeom prst="rect">
            <a:avLst/>
          </a:prstGeom>
        </p:spPr>
      </p:pic>
      <p:sp>
        <p:nvSpPr>
          <p:cNvPr id="5" name="object 16">
            <a:extLst>
              <a:ext uri="{FF2B5EF4-FFF2-40B4-BE49-F238E27FC236}">
                <a16:creationId xmlns:a16="http://schemas.microsoft.com/office/drawing/2014/main" id="{86A001B6-7EA0-8C4D-96D1-3B3C2E07BB22}"/>
              </a:ext>
            </a:extLst>
          </p:cNvPr>
          <p:cNvSpPr txBox="1"/>
          <p:nvPr/>
        </p:nvSpPr>
        <p:spPr>
          <a:xfrm>
            <a:off x="3733800" y="3576693"/>
            <a:ext cx="6096000" cy="981038"/>
          </a:xfrm>
          <a:prstGeom prst="rect">
            <a:avLst/>
          </a:prstGeom>
        </p:spPr>
        <p:txBody>
          <a:bodyPr vert="horz" wrap="square" lIns="0" tIns="390525" rIns="0" bIns="0" rtlCol="0">
            <a:spAutoFit/>
          </a:bodyPr>
          <a:lstStyle/>
          <a:p>
            <a:pPr marL="12700" marR="919480">
              <a:lnSpc>
                <a:spcPts val="4900"/>
              </a:lnSpc>
              <a:spcBef>
                <a:spcPts val="3854"/>
              </a:spcBef>
            </a:pPr>
            <a:r>
              <a:rPr lang="en-US" sz="3200" spc="-20" dirty="0">
                <a:solidFill>
                  <a:srgbClr val="7DB5B8"/>
                </a:solidFill>
                <a:latin typeface="Roboto-Thin"/>
                <a:cs typeface="Roboto-Thin"/>
              </a:rPr>
              <a:t>Where theory meets practice.</a:t>
            </a:r>
            <a:endParaRPr sz="3200" dirty="0">
              <a:latin typeface="Roboto-Thin"/>
              <a:cs typeface="Roboto-Thin"/>
            </a:endParaRPr>
          </a:p>
        </p:txBody>
      </p:sp>
      <p:pic>
        <p:nvPicPr>
          <p:cNvPr id="7" name="Queen - We Are The Champions (Official Video).mp3" descr="Queen - We Are The Champions (Official Video).mp3">
            <a:hlinkClick r:id="" action="ppaction://media"/>
            <a:extLst>
              <a:ext uri="{FF2B5EF4-FFF2-40B4-BE49-F238E27FC236}">
                <a16:creationId xmlns:a16="http://schemas.microsoft.com/office/drawing/2014/main" id="{D759B902-0BF7-4143-BC8C-34ADE42F1B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33.8399"/>
                  <p14:fade in="5605.6046" ou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5638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34917" y="3306785"/>
            <a:ext cx="70485" cy="20955"/>
          </a:xfrm>
          <a:custGeom>
            <a:avLst/>
            <a:gdLst/>
            <a:ahLst/>
            <a:cxnLst/>
            <a:rect l="l" t="t" r="r" b="b"/>
            <a:pathLst>
              <a:path w="70484" h="20954">
                <a:moveTo>
                  <a:pt x="69938" y="0"/>
                </a:moveTo>
                <a:lnTo>
                  <a:pt x="49531" y="6505"/>
                </a:lnTo>
                <a:lnTo>
                  <a:pt x="31140" y="12042"/>
                </a:lnTo>
                <a:lnTo>
                  <a:pt x="14664" y="16698"/>
                </a:lnTo>
                <a:lnTo>
                  <a:pt x="0" y="20561"/>
                </a:lnTo>
                <a:lnTo>
                  <a:pt x="12883" y="17239"/>
                </a:lnTo>
                <a:lnTo>
                  <a:pt x="28601" y="12838"/>
                </a:lnTo>
                <a:lnTo>
                  <a:pt x="47504" y="7157"/>
                </a:lnTo>
                <a:lnTo>
                  <a:pt x="69938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17316" y="2703614"/>
            <a:ext cx="12065" cy="18415"/>
          </a:xfrm>
          <a:custGeom>
            <a:avLst/>
            <a:gdLst/>
            <a:ahLst/>
            <a:cxnLst/>
            <a:rect l="l" t="t" r="r" b="b"/>
            <a:pathLst>
              <a:path w="12065" h="18414">
                <a:moveTo>
                  <a:pt x="0" y="0"/>
                </a:moveTo>
                <a:lnTo>
                  <a:pt x="3276" y="5473"/>
                </a:lnTo>
                <a:lnTo>
                  <a:pt x="6400" y="11150"/>
                </a:lnTo>
                <a:lnTo>
                  <a:pt x="10452" y="16357"/>
                </a:lnTo>
                <a:lnTo>
                  <a:pt x="11798" y="18173"/>
                </a:lnTo>
                <a:lnTo>
                  <a:pt x="7797" y="12255"/>
                </a:lnTo>
                <a:lnTo>
                  <a:pt x="3886" y="6159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05656" y="2684301"/>
            <a:ext cx="12065" cy="19685"/>
          </a:xfrm>
          <a:custGeom>
            <a:avLst/>
            <a:gdLst/>
            <a:ahLst/>
            <a:cxnLst/>
            <a:rect l="l" t="t" r="r" b="b"/>
            <a:pathLst>
              <a:path w="12065" h="19685">
                <a:moveTo>
                  <a:pt x="0" y="0"/>
                </a:moveTo>
                <a:lnTo>
                  <a:pt x="3822" y="6553"/>
                </a:lnTo>
                <a:lnTo>
                  <a:pt x="7696" y="13017"/>
                </a:lnTo>
                <a:lnTo>
                  <a:pt x="11658" y="19316"/>
                </a:lnTo>
                <a:lnTo>
                  <a:pt x="10922" y="18072"/>
                </a:lnTo>
                <a:lnTo>
                  <a:pt x="10198" y="16776"/>
                </a:lnTo>
                <a:lnTo>
                  <a:pt x="9423" y="15570"/>
                </a:lnTo>
                <a:lnTo>
                  <a:pt x="6261" y="10236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75099" y="2626118"/>
            <a:ext cx="31115" cy="58419"/>
          </a:xfrm>
          <a:custGeom>
            <a:avLst/>
            <a:gdLst/>
            <a:ahLst/>
            <a:cxnLst/>
            <a:rect l="l" t="t" r="r" b="b"/>
            <a:pathLst>
              <a:path w="31115" h="58419">
                <a:moveTo>
                  <a:pt x="8536" y="17659"/>
                </a:moveTo>
                <a:lnTo>
                  <a:pt x="27075" y="52443"/>
                </a:lnTo>
                <a:lnTo>
                  <a:pt x="30556" y="58178"/>
                </a:lnTo>
                <a:lnTo>
                  <a:pt x="22561" y="44178"/>
                </a:lnTo>
                <a:lnTo>
                  <a:pt x="14778" y="29846"/>
                </a:lnTo>
                <a:lnTo>
                  <a:pt x="8536" y="17659"/>
                </a:lnTo>
                <a:close/>
              </a:path>
              <a:path w="31115" h="58419">
                <a:moveTo>
                  <a:pt x="0" y="0"/>
                </a:moveTo>
                <a:lnTo>
                  <a:pt x="7244" y="15135"/>
                </a:lnTo>
                <a:lnTo>
                  <a:pt x="8536" y="17659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70188" y="3192753"/>
            <a:ext cx="1270" cy="3175"/>
          </a:xfrm>
          <a:custGeom>
            <a:avLst/>
            <a:gdLst/>
            <a:ahLst/>
            <a:cxnLst/>
            <a:rect l="l" t="t" r="r" b="b"/>
            <a:pathLst>
              <a:path w="1270" h="3175">
                <a:moveTo>
                  <a:pt x="0" y="0"/>
                </a:moveTo>
                <a:lnTo>
                  <a:pt x="101" y="2006"/>
                </a:lnTo>
                <a:lnTo>
                  <a:pt x="520" y="2603"/>
                </a:lnTo>
                <a:lnTo>
                  <a:pt x="888" y="2984"/>
                </a:lnTo>
                <a:lnTo>
                  <a:pt x="1206" y="3124"/>
                </a:lnTo>
                <a:lnTo>
                  <a:pt x="355" y="228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5764" y="3702129"/>
            <a:ext cx="7620" cy="13970"/>
          </a:xfrm>
          <a:custGeom>
            <a:avLst/>
            <a:gdLst/>
            <a:ahLst/>
            <a:cxnLst/>
            <a:rect l="l" t="t" r="r" b="b"/>
            <a:pathLst>
              <a:path w="7620" h="13970">
                <a:moveTo>
                  <a:pt x="7569" y="0"/>
                </a:moveTo>
                <a:lnTo>
                  <a:pt x="5105" y="4622"/>
                </a:lnTo>
                <a:lnTo>
                  <a:pt x="2501" y="9156"/>
                </a:lnTo>
                <a:lnTo>
                  <a:pt x="0" y="13766"/>
                </a:lnTo>
                <a:lnTo>
                  <a:pt x="2667" y="9131"/>
                </a:lnTo>
                <a:lnTo>
                  <a:pt x="5359" y="4305"/>
                </a:lnTo>
                <a:lnTo>
                  <a:pt x="7569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89120" y="3706712"/>
            <a:ext cx="55244" cy="70485"/>
          </a:xfrm>
          <a:custGeom>
            <a:avLst/>
            <a:gdLst/>
            <a:ahLst/>
            <a:cxnLst/>
            <a:rect l="l" t="t" r="r" b="b"/>
            <a:pathLst>
              <a:path w="55245" h="70485">
                <a:moveTo>
                  <a:pt x="0" y="0"/>
                </a:moveTo>
                <a:lnTo>
                  <a:pt x="12055" y="16340"/>
                </a:lnTo>
                <a:lnTo>
                  <a:pt x="25098" y="33529"/>
                </a:lnTo>
                <a:lnTo>
                  <a:pt x="39251" y="51540"/>
                </a:lnTo>
                <a:lnTo>
                  <a:pt x="54635" y="70345"/>
                </a:lnTo>
                <a:lnTo>
                  <a:pt x="40697" y="52983"/>
                </a:lnTo>
                <a:lnTo>
                  <a:pt x="26965" y="35453"/>
                </a:lnTo>
                <a:lnTo>
                  <a:pt x="13408" y="17783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66394" y="529680"/>
            <a:ext cx="14604" cy="2540"/>
          </a:xfrm>
          <a:custGeom>
            <a:avLst/>
            <a:gdLst/>
            <a:ahLst/>
            <a:cxnLst/>
            <a:rect l="l" t="t" r="r" b="b"/>
            <a:pathLst>
              <a:path w="14604" h="2540">
                <a:moveTo>
                  <a:pt x="14490" y="0"/>
                </a:moveTo>
                <a:lnTo>
                  <a:pt x="9652" y="673"/>
                </a:lnTo>
                <a:lnTo>
                  <a:pt x="4826" y="1460"/>
                </a:lnTo>
                <a:lnTo>
                  <a:pt x="0" y="2184"/>
                </a:lnTo>
                <a:lnTo>
                  <a:pt x="3289" y="1765"/>
                </a:lnTo>
                <a:lnTo>
                  <a:pt x="7912" y="1079"/>
                </a:lnTo>
                <a:lnTo>
                  <a:pt x="1449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749804" y="704823"/>
            <a:ext cx="18415" cy="9525"/>
          </a:xfrm>
          <a:custGeom>
            <a:avLst/>
            <a:gdLst/>
            <a:ahLst/>
            <a:cxnLst/>
            <a:rect l="l" t="t" r="r" b="b"/>
            <a:pathLst>
              <a:path w="18415" h="9525">
                <a:moveTo>
                  <a:pt x="17932" y="0"/>
                </a:moveTo>
                <a:lnTo>
                  <a:pt x="11849" y="3098"/>
                </a:lnTo>
                <a:lnTo>
                  <a:pt x="0" y="9296"/>
                </a:lnTo>
                <a:lnTo>
                  <a:pt x="17932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0727" y="789325"/>
            <a:ext cx="19685" cy="12065"/>
          </a:xfrm>
          <a:custGeom>
            <a:avLst/>
            <a:gdLst/>
            <a:ahLst/>
            <a:cxnLst/>
            <a:rect l="l" t="t" r="r" b="b"/>
            <a:pathLst>
              <a:path w="19684" h="12065">
                <a:moveTo>
                  <a:pt x="19227" y="0"/>
                </a:moveTo>
                <a:lnTo>
                  <a:pt x="12801" y="3810"/>
                </a:lnTo>
                <a:lnTo>
                  <a:pt x="0" y="11531"/>
                </a:lnTo>
                <a:lnTo>
                  <a:pt x="5168" y="8534"/>
                </a:lnTo>
                <a:lnTo>
                  <a:pt x="11480" y="4749"/>
                </a:lnTo>
                <a:lnTo>
                  <a:pt x="19227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15034" y="1352771"/>
            <a:ext cx="6462021" cy="35907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919480">
              <a:lnSpc>
                <a:spcPts val="4000"/>
              </a:lnSpc>
              <a:spcBef>
                <a:spcPts val="3854"/>
              </a:spcBef>
            </a:pPr>
            <a:r>
              <a:rPr lang="en-US" sz="3600" spc="-20" dirty="0">
                <a:solidFill>
                  <a:srgbClr val="7DB5B8"/>
                </a:solidFill>
                <a:latin typeface="Roboto-Thin"/>
                <a:cs typeface="Roboto-Thin"/>
              </a:rPr>
              <a:t>Discusses facial recognition technology amid social distancing in AI business. </a:t>
            </a:r>
            <a:r>
              <a:rPr lang="en-US" sz="3600" spc="-5" dirty="0">
                <a:solidFill>
                  <a:srgbClr val="304453"/>
                </a:solidFill>
                <a:latin typeface="Roboto-Thin"/>
                <a:cs typeface="Roboto-Thin"/>
              </a:rPr>
              <a:t>He explains why this technology could be a crucial weapon in the fight against fraud.</a:t>
            </a:r>
            <a:endParaRPr sz="3600" dirty="0">
              <a:latin typeface="Roboto-Thin"/>
              <a:cs typeface="Roboto-Thin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1FC688-5DB8-6242-8379-AF1F8E6759B4}"/>
              </a:ext>
            </a:extLst>
          </p:cNvPr>
          <p:cNvSpPr/>
          <p:nvPr/>
        </p:nvSpPr>
        <p:spPr>
          <a:xfrm>
            <a:off x="533400" y="457200"/>
            <a:ext cx="48294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">
              <a:lnSpc>
                <a:spcPct val="100000"/>
              </a:lnSpc>
              <a:spcBef>
                <a:spcPts val="3075"/>
              </a:spcBef>
            </a:pPr>
            <a:r>
              <a:rPr lang="en-US" sz="4800" spc="135" dirty="0">
                <a:solidFill>
                  <a:srgbClr val="7DB5B8"/>
                </a:solidFill>
                <a:latin typeface="Roboto-Medium"/>
                <a:cs typeface="Roboto-Medium"/>
              </a:rPr>
              <a:t>Keith Oliver</a:t>
            </a:r>
            <a:endParaRPr lang="en-US" sz="4800" dirty="0">
              <a:latin typeface="Roboto-Medium"/>
              <a:cs typeface="Roboto-Medium"/>
            </a:endParaRP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29FEB014-8BDD-A340-BFE8-2E95B695FE72}"/>
              </a:ext>
            </a:extLst>
          </p:cNvPr>
          <p:cNvSpPr txBox="1"/>
          <p:nvPr/>
        </p:nvSpPr>
        <p:spPr>
          <a:xfrm>
            <a:off x="1971090" y="5334000"/>
            <a:ext cx="2917230" cy="948337"/>
          </a:xfrm>
          <a:prstGeom prst="rect">
            <a:avLst/>
          </a:prstGeom>
        </p:spPr>
        <p:txBody>
          <a:bodyPr vert="horz" wrap="square" lIns="0" tIns="390525" rIns="0" bIns="0" rtlCol="0">
            <a:spAutoFit/>
          </a:bodyPr>
          <a:lstStyle/>
          <a:p>
            <a:pPr marL="12700" marR="919480">
              <a:spcBef>
                <a:spcPts val="3854"/>
              </a:spcBef>
            </a:pP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FELLOWS </a:t>
            </a:r>
            <a:b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RAISING THE BAR.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13" name="Picture 1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1016B6F4-26E3-4C4C-88FC-A04A56315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698" y="1257464"/>
            <a:ext cx="6348489" cy="5600535"/>
          </a:xfrm>
          <a:prstGeom prst="rect">
            <a:avLst/>
          </a:prstGeom>
        </p:spPr>
      </p:pic>
      <p:sp>
        <p:nvSpPr>
          <p:cNvPr id="24" name="object 3">
            <a:extLst>
              <a:ext uri="{FF2B5EF4-FFF2-40B4-BE49-F238E27FC236}">
                <a16:creationId xmlns:a16="http://schemas.microsoft.com/office/drawing/2014/main" id="{5CB50689-37AE-6248-8CFE-4233D6A98182}"/>
              </a:ext>
            </a:extLst>
          </p:cNvPr>
          <p:cNvSpPr txBox="1"/>
          <p:nvPr/>
        </p:nvSpPr>
        <p:spPr>
          <a:xfrm>
            <a:off x="646146" y="4963936"/>
            <a:ext cx="4242174" cy="267393"/>
          </a:xfrm>
          <a:prstGeom prst="rect">
            <a:avLst/>
          </a:prstGeom>
        </p:spPr>
        <p:txBody>
          <a:bodyPr vert="horz" wrap="square" lIns="0" tIns="12700" rIns="0" bIns="0" numCol="1" spcCol="274320" rtlCol="0">
            <a:noAutofit/>
          </a:bodyPr>
          <a:lstStyle/>
          <a:p>
            <a:pPr>
              <a:lnSpc>
                <a:spcPts val="1760"/>
              </a:lnSpc>
            </a:pPr>
            <a:r>
              <a:rPr lang="en-US" sz="1300" dirty="0">
                <a:solidFill>
                  <a:srgbClr val="7DB5B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More…</a:t>
            </a:r>
            <a:endParaRPr lang="en-US" sz="1300" dirty="0">
              <a:solidFill>
                <a:srgbClr val="7DB5B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  <p:transition spd="slow" advTm="8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6">
            <a:extLst>
              <a:ext uri="{FF2B5EF4-FFF2-40B4-BE49-F238E27FC236}">
                <a16:creationId xmlns:a16="http://schemas.microsoft.com/office/drawing/2014/main" id="{2AD31870-C352-8D48-99C5-93BD09184B82}"/>
              </a:ext>
            </a:extLst>
          </p:cNvPr>
          <p:cNvSpPr txBox="1"/>
          <p:nvPr/>
        </p:nvSpPr>
        <p:spPr>
          <a:xfrm>
            <a:off x="615035" y="2056087"/>
            <a:ext cx="5480966" cy="30777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919480">
              <a:lnSpc>
                <a:spcPts val="4000"/>
              </a:lnSpc>
              <a:spcBef>
                <a:spcPts val="3854"/>
              </a:spcBef>
            </a:pPr>
            <a:r>
              <a:rPr lang="en-US" sz="3600" spc="-20" dirty="0">
                <a:solidFill>
                  <a:srgbClr val="7DB5B8"/>
                </a:solidFill>
                <a:latin typeface="Roboto-Thin"/>
                <a:cs typeface="Roboto-Thin"/>
              </a:rPr>
              <a:t>Continues to parlay her monitoring and compliance experience </a:t>
            </a:r>
            <a:r>
              <a:rPr lang="en-US" sz="3600" spc="-20" dirty="0">
                <a:solidFill>
                  <a:srgbClr val="344858"/>
                </a:solidFill>
                <a:latin typeface="Roboto-Thin"/>
                <a:cs typeface="Roboto-Thin"/>
              </a:rPr>
              <a:t>in her new role at TVN Discovery’s legal division.</a:t>
            </a:r>
            <a:endParaRPr sz="3600" dirty="0">
              <a:solidFill>
                <a:srgbClr val="344858"/>
              </a:solidFill>
              <a:latin typeface="Roboto-Thin"/>
              <a:cs typeface="Roboto-Thi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F7F16A-6874-A54D-B620-15C95F062415}"/>
              </a:ext>
            </a:extLst>
          </p:cNvPr>
          <p:cNvSpPr/>
          <p:nvPr/>
        </p:nvSpPr>
        <p:spPr>
          <a:xfrm>
            <a:off x="533400" y="457200"/>
            <a:ext cx="5943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">
              <a:lnSpc>
                <a:spcPct val="100000"/>
              </a:lnSpc>
              <a:spcBef>
                <a:spcPts val="3075"/>
              </a:spcBef>
            </a:pPr>
            <a:r>
              <a:rPr lang="en-US" sz="4800" spc="135" dirty="0">
                <a:solidFill>
                  <a:srgbClr val="7DB5B8"/>
                </a:solidFill>
                <a:latin typeface="Roboto-Medium"/>
                <a:cs typeface="Roboto-Medium"/>
              </a:rPr>
              <a:t>Dominika </a:t>
            </a:r>
            <a:r>
              <a:rPr lang="en-US" sz="4800" spc="135" dirty="0" err="1">
                <a:solidFill>
                  <a:srgbClr val="7DB5B8"/>
                </a:solidFill>
                <a:latin typeface="Roboto-Medium"/>
                <a:cs typeface="Roboto-Medium"/>
              </a:rPr>
              <a:t>Stępińska-Duch</a:t>
            </a:r>
            <a:endParaRPr lang="en-US" sz="4800" dirty="0">
              <a:latin typeface="Roboto-Medium"/>
              <a:cs typeface="Roboto-Medium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FF393208-003B-774B-AD08-F30571944449}"/>
              </a:ext>
            </a:extLst>
          </p:cNvPr>
          <p:cNvSpPr txBox="1"/>
          <p:nvPr/>
        </p:nvSpPr>
        <p:spPr>
          <a:xfrm>
            <a:off x="646146" y="5163080"/>
            <a:ext cx="4242174" cy="267393"/>
          </a:xfrm>
          <a:prstGeom prst="rect">
            <a:avLst/>
          </a:prstGeom>
        </p:spPr>
        <p:txBody>
          <a:bodyPr vert="horz" wrap="square" lIns="0" tIns="12700" rIns="0" bIns="0" numCol="1" spcCol="274320" rtlCol="0">
            <a:noAutofit/>
          </a:bodyPr>
          <a:lstStyle/>
          <a:p>
            <a:pPr>
              <a:lnSpc>
                <a:spcPts val="1760"/>
              </a:lnSpc>
            </a:pPr>
            <a:r>
              <a:rPr lang="en-US" sz="1300" dirty="0">
                <a:solidFill>
                  <a:srgbClr val="7DB5B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More…</a:t>
            </a:r>
            <a:endParaRPr lang="en-US" sz="1300" dirty="0">
              <a:solidFill>
                <a:srgbClr val="7DB5B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1C0A1088-766C-5E4B-819A-14C0E2661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33400"/>
            <a:ext cx="6324600" cy="6324600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5EF21F2F-2590-094C-9028-3DB2D0F06447}"/>
              </a:ext>
            </a:extLst>
          </p:cNvPr>
          <p:cNvSpPr txBox="1"/>
          <p:nvPr/>
        </p:nvSpPr>
        <p:spPr>
          <a:xfrm>
            <a:off x="1971090" y="5334000"/>
            <a:ext cx="2917230" cy="948337"/>
          </a:xfrm>
          <a:prstGeom prst="rect">
            <a:avLst/>
          </a:prstGeom>
        </p:spPr>
        <p:txBody>
          <a:bodyPr vert="horz" wrap="square" lIns="0" tIns="390525" rIns="0" bIns="0" rtlCol="0">
            <a:spAutoFit/>
          </a:bodyPr>
          <a:lstStyle/>
          <a:p>
            <a:pPr marL="12700" marR="919480">
              <a:spcBef>
                <a:spcPts val="3854"/>
              </a:spcBef>
            </a:pP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FELLOWS </a:t>
            </a:r>
            <a:b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RAISING THE BAR.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4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6">
            <a:extLst>
              <a:ext uri="{FF2B5EF4-FFF2-40B4-BE49-F238E27FC236}">
                <a16:creationId xmlns:a16="http://schemas.microsoft.com/office/drawing/2014/main" id="{777D98B4-F069-DC4F-A71C-29F3C53DE73D}"/>
              </a:ext>
            </a:extLst>
          </p:cNvPr>
          <p:cNvSpPr txBox="1"/>
          <p:nvPr/>
        </p:nvSpPr>
        <p:spPr>
          <a:xfrm>
            <a:off x="615035" y="1316381"/>
            <a:ext cx="5252365" cy="30777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919480">
              <a:lnSpc>
                <a:spcPts val="4000"/>
              </a:lnSpc>
              <a:spcBef>
                <a:spcPts val="3854"/>
              </a:spcBef>
            </a:pPr>
            <a:r>
              <a:rPr lang="en-US" sz="3600" i="1" spc="-20" dirty="0">
                <a:solidFill>
                  <a:srgbClr val="7DB5B8"/>
                </a:solidFill>
                <a:latin typeface="Roboto-Thin"/>
                <a:cs typeface="Roboto-Thin"/>
              </a:rPr>
              <a:t>Legal500’s</a:t>
            </a:r>
            <a:r>
              <a:rPr lang="en-US" sz="3600" spc="-20" dirty="0">
                <a:solidFill>
                  <a:srgbClr val="7DB5B8"/>
                </a:solidFill>
                <a:latin typeface="Roboto-Thin"/>
                <a:cs typeface="Roboto-Thin"/>
              </a:rPr>
              <a:t> research describes Donald as </a:t>
            </a:r>
            <a:r>
              <a:rPr lang="en-US" sz="3600" spc="-20" dirty="0">
                <a:solidFill>
                  <a:srgbClr val="344858"/>
                </a:solidFill>
                <a:latin typeface="Roboto-Thin"/>
                <a:cs typeface="Roboto-Thin"/>
              </a:rPr>
              <a:t>“a leader in his field and supremely experienced in Monaco litigation.”</a:t>
            </a:r>
            <a:endParaRPr sz="3600" dirty="0">
              <a:solidFill>
                <a:srgbClr val="344858"/>
              </a:solidFill>
              <a:latin typeface="Roboto-Thin"/>
              <a:cs typeface="Roboto-Thi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4A333B-F0FC-0240-A808-7E56012BC20D}"/>
              </a:ext>
            </a:extLst>
          </p:cNvPr>
          <p:cNvSpPr/>
          <p:nvPr/>
        </p:nvSpPr>
        <p:spPr>
          <a:xfrm>
            <a:off x="533400" y="457200"/>
            <a:ext cx="556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">
              <a:lnSpc>
                <a:spcPct val="100000"/>
              </a:lnSpc>
              <a:spcBef>
                <a:spcPts val="3075"/>
              </a:spcBef>
            </a:pPr>
            <a:r>
              <a:rPr lang="en-US" sz="4800" spc="135" dirty="0">
                <a:solidFill>
                  <a:srgbClr val="7DB5B8"/>
                </a:solidFill>
                <a:latin typeface="Roboto-Medium"/>
                <a:cs typeface="Roboto-Medium"/>
              </a:rPr>
              <a:t>Donald </a:t>
            </a:r>
            <a:r>
              <a:rPr lang="en-US" sz="4800" spc="135" dirty="0" err="1">
                <a:solidFill>
                  <a:srgbClr val="7DB5B8"/>
                </a:solidFill>
                <a:latin typeface="Roboto-Medium"/>
                <a:cs typeface="Roboto-Medium"/>
              </a:rPr>
              <a:t>Manasse</a:t>
            </a:r>
            <a:endParaRPr lang="en-US" sz="4800" dirty="0">
              <a:latin typeface="Roboto-Medium"/>
              <a:cs typeface="Roboto-Medium"/>
            </a:endParaRPr>
          </a:p>
        </p:txBody>
      </p:sp>
      <p:pic>
        <p:nvPicPr>
          <p:cNvPr id="8" name="Picture 7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FB96B7E5-3237-A045-94FA-9A8B9E4D0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24" y="1066800"/>
            <a:ext cx="5813275" cy="5791200"/>
          </a:xfrm>
          <a:prstGeom prst="rect">
            <a:avLst/>
          </a:prstGeom>
        </p:spPr>
      </p:pic>
      <p:sp>
        <p:nvSpPr>
          <p:cNvPr id="5" name="object 16">
            <a:extLst>
              <a:ext uri="{FF2B5EF4-FFF2-40B4-BE49-F238E27FC236}">
                <a16:creationId xmlns:a16="http://schemas.microsoft.com/office/drawing/2014/main" id="{DEE40203-3F68-FC42-97E7-CD13D44677C6}"/>
              </a:ext>
            </a:extLst>
          </p:cNvPr>
          <p:cNvSpPr txBox="1"/>
          <p:nvPr/>
        </p:nvSpPr>
        <p:spPr>
          <a:xfrm>
            <a:off x="1971090" y="5334000"/>
            <a:ext cx="2917230" cy="948337"/>
          </a:xfrm>
          <a:prstGeom prst="rect">
            <a:avLst/>
          </a:prstGeom>
        </p:spPr>
        <p:txBody>
          <a:bodyPr vert="horz" wrap="square" lIns="0" tIns="390525" rIns="0" bIns="0" rtlCol="0">
            <a:spAutoFit/>
          </a:bodyPr>
          <a:lstStyle/>
          <a:p>
            <a:pPr marL="12700" marR="919480">
              <a:spcBef>
                <a:spcPts val="3854"/>
              </a:spcBef>
            </a:pP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FELLOWS </a:t>
            </a:r>
            <a:b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RAISING THE BAR.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object 3">
            <a:hlinkClick r:id="rId3"/>
            <a:extLst>
              <a:ext uri="{FF2B5EF4-FFF2-40B4-BE49-F238E27FC236}">
                <a16:creationId xmlns:a16="http://schemas.microsoft.com/office/drawing/2014/main" id="{0B4CDD43-2249-0C45-9740-C19577ABC3C1}"/>
              </a:ext>
            </a:extLst>
          </p:cNvPr>
          <p:cNvSpPr txBox="1"/>
          <p:nvPr/>
        </p:nvSpPr>
        <p:spPr>
          <a:xfrm>
            <a:off x="646146" y="4422331"/>
            <a:ext cx="4242174" cy="267393"/>
          </a:xfrm>
          <a:prstGeom prst="rect">
            <a:avLst/>
          </a:prstGeom>
        </p:spPr>
        <p:txBody>
          <a:bodyPr vert="horz" wrap="square" lIns="0" tIns="12700" rIns="0" bIns="0" numCol="1" spcCol="274320" rtlCol="0">
            <a:noAutofit/>
          </a:bodyPr>
          <a:lstStyle/>
          <a:p>
            <a:pPr>
              <a:lnSpc>
                <a:spcPts val="1760"/>
              </a:lnSpc>
            </a:pPr>
            <a:r>
              <a:rPr lang="en-US" sz="1300" dirty="0">
                <a:solidFill>
                  <a:srgbClr val="7DB5B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More…</a:t>
            </a:r>
            <a:endParaRPr lang="en-US" sz="1300" dirty="0">
              <a:solidFill>
                <a:srgbClr val="7DB5B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64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6">
            <a:extLst>
              <a:ext uri="{FF2B5EF4-FFF2-40B4-BE49-F238E27FC236}">
                <a16:creationId xmlns:a16="http://schemas.microsoft.com/office/drawing/2014/main" id="{D38C6F76-5C0E-354F-9171-2DB8EA2973A1}"/>
              </a:ext>
            </a:extLst>
          </p:cNvPr>
          <p:cNvSpPr txBox="1"/>
          <p:nvPr/>
        </p:nvSpPr>
        <p:spPr>
          <a:xfrm>
            <a:off x="615035" y="1326785"/>
            <a:ext cx="6395366" cy="35907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919480">
              <a:lnSpc>
                <a:spcPts val="4000"/>
              </a:lnSpc>
              <a:spcBef>
                <a:spcPts val="3854"/>
              </a:spcBef>
            </a:pPr>
            <a:r>
              <a:rPr lang="en-US" sz="3600" i="1" spc="-20" dirty="0">
                <a:solidFill>
                  <a:srgbClr val="7DB5B8"/>
                </a:solidFill>
                <a:latin typeface="Roboto-Thin"/>
                <a:cs typeface="Roboto-Thin"/>
              </a:rPr>
              <a:t>WWL: Investigations </a:t>
            </a:r>
            <a:r>
              <a:rPr lang="en-US" sz="3600" spc="-20" dirty="0">
                <a:solidFill>
                  <a:srgbClr val="7DB5B8"/>
                </a:solidFill>
                <a:latin typeface="Roboto-Thin"/>
                <a:cs typeface="Roboto-Thin"/>
              </a:rPr>
              <a:t>commends his “strong international reputation </a:t>
            </a:r>
            <a:br>
              <a:rPr lang="en-US" sz="3600" spc="-20" dirty="0">
                <a:solidFill>
                  <a:srgbClr val="7DB5B8"/>
                </a:solidFill>
                <a:latin typeface="Roboto-Thin"/>
                <a:cs typeface="Roboto-Thin"/>
              </a:rPr>
            </a:br>
            <a:r>
              <a:rPr lang="en-US" sz="3600" spc="-20" dirty="0">
                <a:solidFill>
                  <a:srgbClr val="344858"/>
                </a:solidFill>
                <a:latin typeface="Roboto-Thin"/>
                <a:cs typeface="Roboto-Thin"/>
              </a:rPr>
              <a:t>for his work in the investigations space, including financial criminal and corruption claims”.</a:t>
            </a:r>
            <a:endParaRPr sz="3600" dirty="0">
              <a:solidFill>
                <a:srgbClr val="344858"/>
              </a:solidFill>
              <a:latin typeface="Roboto-Thin"/>
              <a:cs typeface="Roboto-Thi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6701CA-0254-334F-A0D3-DC9880CA9BD1}"/>
              </a:ext>
            </a:extLst>
          </p:cNvPr>
          <p:cNvSpPr/>
          <p:nvPr/>
        </p:nvSpPr>
        <p:spPr>
          <a:xfrm>
            <a:off x="533400" y="457200"/>
            <a:ext cx="518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">
              <a:lnSpc>
                <a:spcPct val="100000"/>
              </a:lnSpc>
              <a:spcBef>
                <a:spcPts val="3075"/>
              </a:spcBef>
            </a:pPr>
            <a:r>
              <a:rPr lang="en-US" sz="4800" spc="135" dirty="0">
                <a:solidFill>
                  <a:srgbClr val="7DB5B8"/>
                </a:solidFill>
                <a:latin typeface="Roboto-Medium"/>
                <a:cs typeface="Roboto-Medium"/>
              </a:rPr>
              <a:t>Kai Hart-</a:t>
            </a:r>
            <a:r>
              <a:rPr lang="en-US" sz="4800" spc="135" dirty="0" err="1">
                <a:solidFill>
                  <a:srgbClr val="7DB5B8"/>
                </a:solidFill>
                <a:latin typeface="Roboto-Medium"/>
                <a:cs typeface="Roboto-Medium"/>
              </a:rPr>
              <a:t>Hönig</a:t>
            </a:r>
            <a:endParaRPr lang="en-US" sz="4800" dirty="0">
              <a:latin typeface="Roboto-Medium"/>
              <a:cs typeface="Roboto-Medium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AED042B4-75CF-1049-B2B3-97354EB42B02}"/>
              </a:ext>
            </a:extLst>
          </p:cNvPr>
          <p:cNvSpPr txBox="1"/>
          <p:nvPr/>
        </p:nvSpPr>
        <p:spPr>
          <a:xfrm>
            <a:off x="646146" y="4956100"/>
            <a:ext cx="4242174" cy="267393"/>
          </a:xfrm>
          <a:prstGeom prst="rect">
            <a:avLst/>
          </a:prstGeom>
        </p:spPr>
        <p:txBody>
          <a:bodyPr vert="horz" wrap="square" lIns="0" tIns="12700" rIns="0" bIns="0" numCol="1" spcCol="274320" rtlCol="0">
            <a:noAutofit/>
          </a:bodyPr>
          <a:lstStyle/>
          <a:p>
            <a:pPr>
              <a:lnSpc>
                <a:spcPts val="1760"/>
              </a:lnSpc>
            </a:pPr>
            <a:r>
              <a:rPr lang="en-US" sz="1300" dirty="0">
                <a:solidFill>
                  <a:srgbClr val="7DB5B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More…</a:t>
            </a:r>
            <a:endParaRPr lang="en-US" sz="1300" dirty="0">
              <a:solidFill>
                <a:srgbClr val="7DB5B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2" name="Picture 11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B6B42DA5-D30B-6849-92A9-22C8468690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08"/>
          <a:stretch/>
        </p:blipFill>
        <p:spPr>
          <a:xfrm>
            <a:off x="6324600" y="770302"/>
            <a:ext cx="4878543" cy="6087698"/>
          </a:xfrm>
          <a:prstGeom prst="rect">
            <a:avLst/>
          </a:prstGeom>
        </p:spPr>
      </p:pic>
      <p:sp>
        <p:nvSpPr>
          <p:cNvPr id="7" name="object 16">
            <a:extLst>
              <a:ext uri="{FF2B5EF4-FFF2-40B4-BE49-F238E27FC236}">
                <a16:creationId xmlns:a16="http://schemas.microsoft.com/office/drawing/2014/main" id="{1F9E182C-0D63-1F4D-B06D-3F8BC9E27987}"/>
              </a:ext>
            </a:extLst>
          </p:cNvPr>
          <p:cNvSpPr txBox="1"/>
          <p:nvPr/>
        </p:nvSpPr>
        <p:spPr>
          <a:xfrm>
            <a:off x="1971090" y="5334000"/>
            <a:ext cx="2917230" cy="948337"/>
          </a:xfrm>
          <a:prstGeom prst="rect">
            <a:avLst/>
          </a:prstGeom>
        </p:spPr>
        <p:txBody>
          <a:bodyPr vert="horz" wrap="square" lIns="0" tIns="390525" rIns="0" bIns="0" rtlCol="0">
            <a:spAutoFit/>
          </a:bodyPr>
          <a:lstStyle/>
          <a:p>
            <a:pPr marL="12700" marR="919480">
              <a:spcBef>
                <a:spcPts val="3854"/>
              </a:spcBef>
            </a:pP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FELLOWS </a:t>
            </a:r>
            <a:b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RAISING THE BAR.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82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6">
            <a:extLst>
              <a:ext uri="{FF2B5EF4-FFF2-40B4-BE49-F238E27FC236}">
                <a16:creationId xmlns:a16="http://schemas.microsoft.com/office/drawing/2014/main" id="{D38C6F76-5C0E-354F-9171-2DB8EA2973A1}"/>
              </a:ext>
            </a:extLst>
          </p:cNvPr>
          <p:cNvSpPr txBox="1"/>
          <p:nvPr/>
        </p:nvSpPr>
        <p:spPr>
          <a:xfrm>
            <a:off x="615035" y="1326785"/>
            <a:ext cx="5480965" cy="35907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919480">
              <a:lnSpc>
                <a:spcPts val="4000"/>
              </a:lnSpc>
              <a:spcBef>
                <a:spcPts val="3854"/>
              </a:spcBef>
            </a:pPr>
            <a:r>
              <a:rPr lang="en-US" sz="3600" spc="-20" dirty="0">
                <a:solidFill>
                  <a:srgbClr val="7DB5B8"/>
                </a:solidFill>
                <a:latin typeface="Roboto-Thin"/>
                <a:cs typeface="Roboto-Thin"/>
              </a:rPr>
              <a:t>Shares his views of what went wrong in the recent acquittal </a:t>
            </a:r>
            <a:br>
              <a:rPr lang="en-US" sz="3600" spc="-20" dirty="0">
                <a:solidFill>
                  <a:srgbClr val="7DB5B8"/>
                </a:solidFill>
                <a:latin typeface="Roboto-Thin"/>
                <a:cs typeface="Roboto-Thin"/>
              </a:rPr>
            </a:br>
            <a:r>
              <a:rPr lang="en-US" sz="3600" spc="-20" dirty="0">
                <a:solidFill>
                  <a:srgbClr val="344858"/>
                </a:solidFill>
                <a:latin typeface="Roboto-Thin"/>
                <a:cs typeface="Roboto-Thin"/>
              </a:rPr>
              <a:t>of three senior Barclays executives and why it matters </a:t>
            </a:r>
            <a:br>
              <a:rPr lang="en-US" sz="3600" spc="-20" dirty="0">
                <a:solidFill>
                  <a:srgbClr val="344858"/>
                </a:solidFill>
                <a:latin typeface="Roboto-Thin"/>
                <a:cs typeface="Roboto-Thin"/>
              </a:rPr>
            </a:br>
            <a:r>
              <a:rPr lang="en-US" sz="3600" spc="-20" dirty="0">
                <a:solidFill>
                  <a:srgbClr val="344858"/>
                </a:solidFill>
                <a:latin typeface="Roboto-Thin"/>
                <a:cs typeface="Roboto-Thin"/>
              </a:rPr>
              <a:t>for the SFO.</a:t>
            </a:r>
            <a:endParaRPr sz="3600" dirty="0">
              <a:solidFill>
                <a:srgbClr val="344858"/>
              </a:solidFill>
              <a:latin typeface="Roboto-Thin"/>
              <a:cs typeface="Roboto-Thi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6701CA-0254-334F-A0D3-DC9880CA9BD1}"/>
              </a:ext>
            </a:extLst>
          </p:cNvPr>
          <p:cNvSpPr/>
          <p:nvPr/>
        </p:nvSpPr>
        <p:spPr>
          <a:xfrm>
            <a:off x="533400" y="457200"/>
            <a:ext cx="518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">
              <a:lnSpc>
                <a:spcPct val="100000"/>
              </a:lnSpc>
              <a:spcBef>
                <a:spcPts val="3075"/>
              </a:spcBef>
            </a:pPr>
            <a:r>
              <a:rPr lang="en-US" sz="4800" spc="135" dirty="0">
                <a:solidFill>
                  <a:srgbClr val="7DB5B8"/>
                </a:solidFill>
                <a:latin typeface="Roboto-Medium"/>
                <a:cs typeface="Roboto-Medium"/>
              </a:rPr>
              <a:t>Harry Travers</a:t>
            </a:r>
            <a:endParaRPr lang="en-US" sz="4800" dirty="0">
              <a:latin typeface="Roboto-Medium"/>
              <a:cs typeface="Roboto-Medium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AED042B4-75CF-1049-B2B3-97354EB42B02}"/>
              </a:ext>
            </a:extLst>
          </p:cNvPr>
          <p:cNvSpPr txBox="1"/>
          <p:nvPr/>
        </p:nvSpPr>
        <p:spPr>
          <a:xfrm>
            <a:off x="646146" y="4956100"/>
            <a:ext cx="4242174" cy="267393"/>
          </a:xfrm>
          <a:prstGeom prst="rect">
            <a:avLst/>
          </a:prstGeom>
        </p:spPr>
        <p:txBody>
          <a:bodyPr vert="horz" wrap="square" lIns="0" tIns="12700" rIns="0" bIns="0" numCol="1" spcCol="274320" rtlCol="0">
            <a:noAutofit/>
          </a:bodyPr>
          <a:lstStyle/>
          <a:p>
            <a:pPr>
              <a:lnSpc>
                <a:spcPts val="1760"/>
              </a:lnSpc>
            </a:pPr>
            <a:r>
              <a:rPr lang="en-US" sz="1300" dirty="0">
                <a:solidFill>
                  <a:srgbClr val="7DB5B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More…</a:t>
            </a:r>
            <a:endParaRPr lang="en-US" sz="1300" dirty="0">
              <a:solidFill>
                <a:srgbClr val="7DB5B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2E00D2B8-13B0-AB48-B7A1-5250132A8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838200"/>
            <a:ext cx="6019800" cy="6019800"/>
          </a:xfrm>
          <a:prstGeom prst="rect">
            <a:avLst/>
          </a:prstGeom>
        </p:spPr>
      </p:pic>
      <p:sp>
        <p:nvSpPr>
          <p:cNvPr id="7" name="object 16">
            <a:extLst>
              <a:ext uri="{FF2B5EF4-FFF2-40B4-BE49-F238E27FC236}">
                <a16:creationId xmlns:a16="http://schemas.microsoft.com/office/drawing/2014/main" id="{91E1B568-1063-4D4F-B318-C81BB7911E7B}"/>
              </a:ext>
            </a:extLst>
          </p:cNvPr>
          <p:cNvSpPr txBox="1"/>
          <p:nvPr/>
        </p:nvSpPr>
        <p:spPr>
          <a:xfrm>
            <a:off x="1971090" y="5334000"/>
            <a:ext cx="2917230" cy="948337"/>
          </a:xfrm>
          <a:prstGeom prst="rect">
            <a:avLst/>
          </a:prstGeom>
        </p:spPr>
        <p:txBody>
          <a:bodyPr vert="horz" wrap="square" lIns="0" tIns="390525" rIns="0" bIns="0" rtlCol="0">
            <a:spAutoFit/>
          </a:bodyPr>
          <a:lstStyle/>
          <a:p>
            <a:pPr marL="12700" marR="919480">
              <a:spcBef>
                <a:spcPts val="3854"/>
              </a:spcBef>
            </a:pP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FELLOWS </a:t>
            </a:r>
            <a:b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RAISING THE BAR.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66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B709AC9D-4286-A849-9B7C-DB86773DB4F5}"/>
              </a:ext>
            </a:extLst>
          </p:cNvPr>
          <p:cNvSpPr/>
          <p:nvPr/>
        </p:nvSpPr>
        <p:spPr>
          <a:xfrm>
            <a:off x="9034917" y="3306785"/>
            <a:ext cx="70485" cy="20955"/>
          </a:xfrm>
          <a:custGeom>
            <a:avLst/>
            <a:gdLst/>
            <a:ahLst/>
            <a:cxnLst/>
            <a:rect l="l" t="t" r="r" b="b"/>
            <a:pathLst>
              <a:path w="70484" h="20954">
                <a:moveTo>
                  <a:pt x="69938" y="0"/>
                </a:moveTo>
                <a:lnTo>
                  <a:pt x="49531" y="6505"/>
                </a:lnTo>
                <a:lnTo>
                  <a:pt x="31140" y="12042"/>
                </a:lnTo>
                <a:lnTo>
                  <a:pt x="14664" y="16698"/>
                </a:lnTo>
                <a:lnTo>
                  <a:pt x="0" y="20561"/>
                </a:lnTo>
                <a:lnTo>
                  <a:pt x="12883" y="17239"/>
                </a:lnTo>
                <a:lnTo>
                  <a:pt x="28601" y="12838"/>
                </a:lnTo>
                <a:lnTo>
                  <a:pt x="47504" y="7157"/>
                </a:lnTo>
                <a:lnTo>
                  <a:pt x="69938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8405049F-69C6-D84F-8948-CB094AA3C55F}"/>
              </a:ext>
            </a:extLst>
          </p:cNvPr>
          <p:cNvSpPr/>
          <p:nvPr/>
        </p:nvSpPr>
        <p:spPr>
          <a:xfrm>
            <a:off x="8217316" y="2703614"/>
            <a:ext cx="12065" cy="18415"/>
          </a:xfrm>
          <a:custGeom>
            <a:avLst/>
            <a:gdLst/>
            <a:ahLst/>
            <a:cxnLst/>
            <a:rect l="l" t="t" r="r" b="b"/>
            <a:pathLst>
              <a:path w="12065" h="18414">
                <a:moveTo>
                  <a:pt x="0" y="0"/>
                </a:moveTo>
                <a:lnTo>
                  <a:pt x="3276" y="5473"/>
                </a:lnTo>
                <a:lnTo>
                  <a:pt x="6400" y="11150"/>
                </a:lnTo>
                <a:lnTo>
                  <a:pt x="10452" y="16357"/>
                </a:lnTo>
                <a:lnTo>
                  <a:pt x="11798" y="18173"/>
                </a:lnTo>
                <a:lnTo>
                  <a:pt x="7797" y="12255"/>
                </a:lnTo>
                <a:lnTo>
                  <a:pt x="3886" y="6159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A7BDB462-0B7B-5E40-A8D5-47AE19877A53}"/>
              </a:ext>
            </a:extLst>
          </p:cNvPr>
          <p:cNvSpPr/>
          <p:nvPr/>
        </p:nvSpPr>
        <p:spPr>
          <a:xfrm>
            <a:off x="8205656" y="2684301"/>
            <a:ext cx="12065" cy="19685"/>
          </a:xfrm>
          <a:custGeom>
            <a:avLst/>
            <a:gdLst/>
            <a:ahLst/>
            <a:cxnLst/>
            <a:rect l="l" t="t" r="r" b="b"/>
            <a:pathLst>
              <a:path w="12065" h="19685">
                <a:moveTo>
                  <a:pt x="0" y="0"/>
                </a:moveTo>
                <a:lnTo>
                  <a:pt x="3822" y="6553"/>
                </a:lnTo>
                <a:lnTo>
                  <a:pt x="7696" y="13017"/>
                </a:lnTo>
                <a:lnTo>
                  <a:pt x="11658" y="19316"/>
                </a:lnTo>
                <a:lnTo>
                  <a:pt x="10922" y="18072"/>
                </a:lnTo>
                <a:lnTo>
                  <a:pt x="10198" y="16776"/>
                </a:lnTo>
                <a:lnTo>
                  <a:pt x="9423" y="15570"/>
                </a:lnTo>
                <a:lnTo>
                  <a:pt x="6261" y="10236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960EB31F-3D36-014E-993F-A7C56FDCB21A}"/>
              </a:ext>
            </a:extLst>
          </p:cNvPr>
          <p:cNvSpPr/>
          <p:nvPr/>
        </p:nvSpPr>
        <p:spPr>
          <a:xfrm>
            <a:off x="8175099" y="2626118"/>
            <a:ext cx="31115" cy="58419"/>
          </a:xfrm>
          <a:custGeom>
            <a:avLst/>
            <a:gdLst/>
            <a:ahLst/>
            <a:cxnLst/>
            <a:rect l="l" t="t" r="r" b="b"/>
            <a:pathLst>
              <a:path w="31115" h="58419">
                <a:moveTo>
                  <a:pt x="8536" y="17659"/>
                </a:moveTo>
                <a:lnTo>
                  <a:pt x="27075" y="52443"/>
                </a:lnTo>
                <a:lnTo>
                  <a:pt x="30556" y="58178"/>
                </a:lnTo>
                <a:lnTo>
                  <a:pt x="22561" y="44178"/>
                </a:lnTo>
                <a:lnTo>
                  <a:pt x="14778" y="29846"/>
                </a:lnTo>
                <a:lnTo>
                  <a:pt x="8536" y="17659"/>
                </a:lnTo>
                <a:close/>
              </a:path>
              <a:path w="31115" h="58419">
                <a:moveTo>
                  <a:pt x="0" y="0"/>
                </a:moveTo>
                <a:lnTo>
                  <a:pt x="7244" y="15135"/>
                </a:lnTo>
                <a:lnTo>
                  <a:pt x="8536" y="17659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5DE28EF7-29B0-EE4D-BDDE-0A0F2A60AC64}"/>
              </a:ext>
            </a:extLst>
          </p:cNvPr>
          <p:cNvSpPr/>
          <p:nvPr/>
        </p:nvSpPr>
        <p:spPr>
          <a:xfrm>
            <a:off x="5670188" y="3192753"/>
            <a:ext cx="1270" cy="3175"/>
          </a:xfrm>
          <a:custGeom>
            <a:avLst/>
            <a:gdLst/>
            <a:ahLst/>
            <a:cxnLst/>
            <a:rect l="l" t="t" r="r" b="b"/>
            <a:pathLst>
              <a:path w="1270" h="3175">
                <a:moveTo>
                  <a:pt x="0" y="0"/>
                </a:moveTo>
                <a:lnTo>
                  <a:pt x="101" y="2006"/>
                </a:lnTo>
                <a:lnTo>
                  <a:pt x="520" y="2603"/>
                </a:lnTo>
                <a:lnTo>
                  <a:pt x="888" y="2984"/>
                </a:lnTo>
                <a:lnTo>
                  <a:pt x="1206" y="3124"/>
                </a:lnTo>
                <a:lnTo>
                  <a:pt x="355" y="228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8E77CECA-6F21-7E41-92D0-C42A3F2E2455}"/>
              </a:ext>
            </a:extLst>
          </p:cNvPr>
          <p:cNvSpPr/>
          <p:nvPr/>
        </p:nvSpPr>
        <p:spPr>
          <a:xfrm>
            <a:off x="12175764" y="3702129"/>
            <a:ext cx="7620" cy="13970"/>
          </a:xfrm>
          <a:custGeom>
            <a:avLst/>
            <a:gdLst/>
            <a:ahLst/>
            <a:cxnLst/>
            <a:rect l="l" t="t" r="r" b="b"/>
            <a:pathLst>
              <a:path w="7620" h="13970">
                <a:moveTo>
                  <a:pt x="7569" y="0"/>
                </a:moveTo>
                <a:lnTo>
                  <a:pt x="5105" y="4622"/>
                </a:lnTo>
                <a:lnTo>
                  <a:pt x="2501" y="9156"/>
                </a:lnTo>
                <a:lnTo>
                  <a:pt x="0" y="13766"/>
                </a:lnTo>
                <a:lnTo>
                  <a:pt x="2667" y="9131"/>
                </a:lnTo>
                <a:lnTo>
                  <a:pt x="5359" y="4305"/>
                </a:lnTo>
                <a:lnTo>
                  <a:pt x="7569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3BD61584-208A-314B-82A8-7E7E5DAC978E}"/>
              </a:ext>
            </a:extLst>
          </p:cNvPr>
          <p:cNvSpPr/>
          <p:nvPr/>
        </p:nvSpPr>
        <p:spPr>
          <a:xfrm>
            <a:off x="7089120" y="3706712"/>
            <a:ext cx="55244" cy="70485"/>
          </a:xfrm>
          <a:custGeom>
            <a:avLst/>
            <a:gdLst/>
            <a:ahLst/>
            <a:cxnLst/>
            <a:rect l="l" t="t" r="r" b="b"/>
            <a:pathLst>
              <a:path w="55245" h="70485">
                <a:moveTo>
                  <a:pt x="0" y="0"/>
                </a:moveTo>
                <a:lnTo>
                  <a:pt x="12055" y="16340"/>
                </a:lnTo>
                <a:lnTo>
                  <a:pt x="25098" y="33529"/>
                </a:lnTo>
                <a:lnTo>
                  <a:pt x="39251" y="51540"/>
                </a:lnTo>
                <a:lnTo>
                  <a:pt x="54635" y="70345"/>
                </a:lnTo>
                <a:lnTo>
                  <a:pt x="40697" y="52983"/>
                </a:lnTo>
                <a:lnTo>
                  <a:pt x="26965" y="35453"/>
                </a:lnTo>
                <a:lnTo>
                  <a:pt x="13408" y="17783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5A84A945-40EA-A34B-AF01-7B8243B1B496}"/>
              </a:ext>
            </a:extLst>
          </p:cNvPr>
          <p:cNvSpPr/>
          <p:nvPr/>
        </p:nvSpPr>
        <p:spPr>
          <a:xfrm>
            <a:off x="8266394" y="529680"/>
            <a:ext cx="14604" cy="2540"/>
          </a:xfrm>
          <a:custGeom>
            <a:avLst/>
            <a:gdLst/>
            <a:ahLst/>
            <a:cxnLst/>
            <a:rect l="l" t="t" r="r" b="b"/>
            <a:pathLst>
              <a:path w="14604" h="2540">
                <a:moveTo>
                  <a:pt x="14490" y="0"/>
                </a:moveTo>
                <a:lnTo>
                  <a:pt x="9652" y="673"/>
                </a:lnTo>
                <a:lnTo>
                  <a:pt x="4826" y="1460"/>
                </a:lnTo>
                <a:lnTo>
                  <a:pt x="0" y="2184"/>
                </a:lnTo>
                <a:lnTo>
                  <a:pt x="3289" y="1765"/>
                </a:lnTo>
                <a:lnTo>
                  <a:pt x="7912" y="1079"/>
                </a:lnTo>
                <a:lnTo>
                  <a:pt x="1449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70A99C9B-1C81-4E4C-9287-E96BDA15CB70}"/>
              </a:ext>
            </a:extLst>
          </p:cNvPr>
          <p:cNvSpPr/>
          <p:nvPr/>
        </p:nvSpPr>
        <p:spPr>
          <a:xfrm>
            <a:off x="7749804" y="704823"/>
            <a:ext cx="18415" cy="9525"/>
          </a:xfrm>
          <a:custGeom>
            <a:avLst/>
            <a:gdLst/>
            <a:ahLst/>
            <a:cxnLst/>
            <a:rect l="l" t="t" r="r" b="b"/>
            <a:pathLst>
              <a:path w="18415" h="9525">
                <a:moveTo>
                  <a:pt x="17932" y="0"/>
                </a:moveTo>
                <a:lnTo>
                  <a:pt x="11849" y="3098"/>
                </a:lnTo>
                <a:lnTo>
                  <a:pt x="0" y="9296"/>
                </a:lnTo>
                <a:lnTo>
                  <a:pt x="17932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C56370A9-5E5F-104E-8E3C-D65A949B88AA}"/>
              </a:ext>
            </a:extLst>
          </p:cNvPr>
          <p:cNvSpPr/>
          <p:nvPr/>
        </p:nvSpPr>
        <p:spPr>
          <a:xfrm>
            <a:off x="7610727" y="789325"/>
            <a:ext cx="19685" cy="12065"/>
          </a:xfrm>
          <a:custGeom>
            <a:avLst/>
            <a:gdLst/>
            <a:ahLst/>
            <a:cxnLst/>
            <a:rect l="l" t="t" r="r" b="b"/>
            <a:pathLst>
              <a:path w="19684" h="12065">
                <a:moveTo>
                  <a:pt x="19227" y="0"/>
                </a:moveTo>
                <a:lnTo>
                  <a:pt x="12801" y="3810"/>
                </a:lnTo>
                <a:lnTo>
                  <a:pt x="0" y="11531"/>
                </a:lnTo>
                <a:lnTo>
                  <a:pt x="5168" y="8534"/>
                </a:lnTo>
                <a:lnTo>
                  <a:pt x="11480" y="4749"/>
                </a:lnTo>
                <a:lnTo>
                  <a:pt x="19227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6FFA19E5-7B94-5E4E-8369-A82957DA69A3}"/>
              </a:ext>
            </a:extLst>
          </p:cNvPr>
          <p:cNvSpPr txBox="1"/>
          <p:nvPr/>
        </p:nvSpPr>
        <p:spPr>
          <a:xfrm>
            <a:off x="646146" y="1385874"/>
            <a:ext cx="5818789" cy="30777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919480">
              <a:lnSpc>
                <a:spcPts val="4000"/>
              </a:lnSpc>
              <a:spcBef>
                <a:spcPts val="3854"/>
              </a:spcBef>
            </a:pPr>
            <a:r>
              <a:rPr lang="en-US" sz="3600" spc="-20" dirty="0">
                <a:solidFill>
                  <a:srgbClr val="7DB5B8"/>
                </a:solidFill>
                <a:latin typeface="Roboto-Thin"/>
                <a:cs typeface="Roboto-Thin"/>
              </a:rPr>
              <a:t>Earned a cheer during #</a:t>
            </a:r>
            <a:r>
              <a:rPr lang="en-US" sz="3600" spc="-20" dirty="0" err="1">
                <a:solidFill>
                  <a:srgbClr val="7DB5B8"/>
                </a:solidFill>
                <a:latin typeface="Roboto-Thin"/>
                <a:cs typeface="Roboto-Thin"/>
              </a:rPr>
              <a:t>NationalVolunteerWeek</a:t>
            </a:r>
            <a:r>
              <a:rPr lang="en-US" sz="3600" spc="-20" dirty="0">
                <a:solidFill>
                  <a:srgbClr val="7DB5B8"/>
                </a:solidFill>
                <a:latin typeface="Roboto-Thin"/>
                <a:cs typeface="Roboto-Thin"/>
              </a:rPr>
              <a:t> </a:t>
            </a:r>
            <a:r>
              <a:rPr lang="en-US" sz="3600" spc="-20" dirty="0">
                <a:solidFill>
                  <a:srgbClr val="344858"/>
                </a:solidFill>
                <a:latin typeface="Roboto-Thin"/>
                <a:cs typeface="Roboto-Thin"/>
              </a:rPr>
              <a:t>from Upper Canada College for his active contributions to education.</a:t>
            </a:r>
            <a:endParaRPr sz="3600" dirty="0">
              <a:solidFill>
                <a:srgbClr val="344858"/>
              </a:solidFill>
              <a:latin typeface="Roboto-Thin"/>
              <a:cs typeface="Roboto-Thin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D8973-1BCE-9344-B0AD-ECA2E1668380}"/>
              </a:ext>
            </a:extLst>
          </p:cNvPr>
          <p:cNvSpPr/>
          <p:nvPr/>
        </p:nvSpPr>
        <p:spPr>
          <a:xfrm>
            <a:off x="533400" y="457200"/>
            <a:ext cx="5134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">
              <a:lnSpc>
                <a:spcPct val="100000"/>
              </a:lnSpc>
              <a:spcBef>
                <a:spcPts val="3075"/>
              </a:spcBef>
            </a:pPr>
            <a:r>
              <a:rPr lang="en-US" sz="4800" spc="135" dirty="0">
                <a:solidFill>
                  <a:srgbClr val="7DB5B8"/>
                </a:solidFill>
                <a:latin typeface="Roboto-Medium"/>
                <a:cs typeface="Roboto-Medium"/>
              </a:rPr>
              <a:t>Lincoln Caylor</a:t>
            </a:r>
            <a:endParaRPr lang="en-US" sz="4800" dirty="0">
              <a:latin typeface="Roboto-Medium"/>
              <a:cs typeface="Roboto-Medium"/>
            </a:endParaRP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8BD845F5-1CD5-AD48-9709-4B5B27B1E9C3}"/>
              </a:ext>
            </a:extLst>
          </p:cNvPr>
          <p:cNvSpPr txBox="1"/>
          <p:nvPr/>
        </p:nvSpPr>
        <p:spPr>
          <a:xfrm>
            <a:off x="1971090" y="5334000"/>
            <a:ext cx="2917230" cy="948337"/>
          </a:xfrm>
          <a:prstGeom prst="rect">
            <a:avLst/>
          </a:prstGeom>
        </p:spPr>
        <p:txBody>
          <a:bodyPr vert="horz" wrap="square" lIns="0" tIns="390525" rIns="0" bIns="0" rtlCol="0">
            <a:spAutoFit/>
          </a:bodyPr>
          <a:lstStyle/>
          <a:p>
            <a:pPr marL="12700" marR="919480">
              <a:spcBef>
                <a:spcPts val="3854"/>
              </a:spcBef>
            </a:pP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FELLOWS </a:t>
            </a:r>
            <a:b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RAISING THE BAR.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25" name="Picture 24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A9E1B77F-5D30-0D4D-B852-16A30516B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24" y="1874044"/>
            <a:ext cx="6387192" cy="4967816"/>
          </a:xfrm>
          <a:prstGeom prst="rect">
            <a:avLst/>
          </a:prstGeom>
        </p:spPr>
      </p:pic>
      <p:sp>
        <p:nvSpPr>
          <p:cNvPr id="21" name="object 3">
            <a:extLst>
              <a:ext uri="{FF2B5EF4-FFF2-40B4-BE49-F238E27FC236}">
                <a16:creationId xmlns:a16="http://schemas.microsoft.com/office/drawing/2014/main" id="{BC228F57-90A9-4747-A762-1E7F69EBAD87}"/>
              </a:ext>
            </a:extLst>
          </p:cNvPr>
          <p:cNvSpPr txBox="1"/>
          <p:nvPr/>
        </p:nvSpPr>
        <p:spPr>
          <a:xfrm>
            <a:off x="646146" y="4533732"/>
            <a:ext cx="4242174" cy="267393"/>
          </a:xfrm>
          <a:prstGeom prst="rect">
            <a:avLst/>
          </a:prstGeom>
        </p:spPr>
        <p:txBody>
          <a:bodyPr vert="horz" wrap="square" lIns="0" tIns="12700" rIns="0" bIns="0" numCol="1" spcCol="274320" rtlCol="0">
            <a:noAutofit/>
          </a:bodyPr>
          <a:lstStyle/>
          <a:p>
            <a:pPr>
              <a:lnSpc>
                <a:spcPts val="1760"/>
              </a:lnSpc>
            </a:pPr>
            <a:r>
              <a:rPr lang="en-US" sz="1300" dirty="0">
                <a:solidFill>
                  <a:srgbClr val="7DB5B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More…</a:t>
            </a:r>
            <a:endParaRPr lang="en-US" sz="1300" dirty="0">
              <a:solidFill>
                <a:srgbClr val="7DB5B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311468"/>
      </p:ext>
    </p:extLst>
  </p:cSld>
  <p:clrMapOvr>
    <a:masterClrMapping/>
  </p:clrMapOvr>
  <p:transition spd="slow" advTm="6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B709AC9D-4286-A849-9B7C-DB86773DB4F5}"/>
              </a:ext>
            </a:extLst>
          </p:cNvPr>
          <p:cNvSpPr/>
          <p:nvPr/>
        </p:nvSpPr>
        <p:spPr>
          <a:xfrm>
            <a:off x="9034917" y="3306785"/>
            <a:ext cx="70485" cy="20955"/>
          </a:xfrm>
          <a:custGeom>
            <a:avLst/>
            <a:gdLst/>
            <a:ahLst/>
            <a:cxnLst/>
            <a:rect l="l" t="t" r="r" b="b"/>
            <a:pathLst>
              <a:path w="70484" h="20954">
                <a:moveTo>
                  <a:pt x="69938" y="0"/>
                </a:moveTo>
                <a:lnTo>
                  <a:pt x="49531" y="6505"/>
                </a:lnTo>
                <a:lnTo>
                  <a:pt x="31140" y="12042"/>
                </a:lnTo>
                <a:lnTo>
                  <a:pt x="14664" y="16698"/>
                </a:lnTo>
                <a:lnTo>
                  <a:pt x="0" y="20561"/>
                </a:lnTo>
                <a:lnTo>
                  <a:pt x="12883" y="17239"/>
                </a:lnTo>
                <a:lnTo>
                  <a:pt x="28601" y="12838"/>
                </a:lnTo>
                <a:lnTo>
                  <a:pt x="47504" y="7157"/>
                </a:lnTo>
                <a:lnTo>
                  <a:pt x="69938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8405049F-69C6-D84F-8948-CB094AA3C55F}"/>
              </a:ext>
            </a:extLst>
          </p:cNvPr>
          <p:cNvSpPr/>
          <p:nvPr/>
        </p:nvSpPr>
        <p:spPr>
          <a:xfrm>
            <a:off x="8217316" y="2703614"/>
            <a:ext cx="12065" cy="18415"/>
          </a:xfrm>
          <a:custGeom>
            <a:avLst/>
            <a:gdLst/>
            <a:ahLst/>
            <a:cxnLst/>
            <a:rect l="l" t="t" r="r" b="b"/>
            <a:pathLst>
              <a:path w="12065" h="18414">
                <a:moveTo>
                  <a:pt x="0" y="0"/>
                </a:moveTo>
                <a:lnTo>
                  <a:pt x="3276" y="5473"/>
                </a:lnTo>
                <a:lnTo>
                  <a:pt x="6400" y="11150"/>
                </a:lnTo>
                <a:lnTo>
                  <a:pt x="10452" y="16357"/>
                </a:lnTo>
                <a:lnTo>
                  <a:pt x="11798" y="18173"/>
                </a:lnTo>
                <a:lnTo>
                  <a:pt x="7797" y="12255"/>
                </a:lnTo>
                <a:lnTo>
                  <a:pt x="3886" y="6159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A7BDB462-0B7B-5E40-A8D5-47AE19877A53}"/>
              </a:ext>
            </a:extLst>
          </p:cNvPr>
          <p:cNvSpPr/>
          <p:nvPr/>
        </p:nvSpPr>
        <p:spPr>
          <a:xfrm>
            <a:off x="8205656" y="2684301"/>
            <a:ext cx="12065" cy="19685"/>
          </a:xfrm>
          <a:custGeom>
            <a:avLst/>
            <a:gdLst/>
            <a:ahLst/>
            <a:cxnLst/>
            <a:rect l="l" t="t" r="r" b="b"/>
            <a:pathLst>
              <a:path w="12065" h="19685">
                <a:moveTo>
                  <a:pt x="0" y="0"/>
                </a:moveTo>
                <a:lnTo>
                  <a:pt x="3822" y="6553"/>
                </a:lnTo>
                <a:lnTo>
                  <a:pt x="7696" y="13017"/>
                </a:lnTo>
                <a:lnTo>
                  <a:pt x="11658" y="19316"/>
                </a:lnTo>
                <a:lnTo>
                  <a:pt x="10922" y="18072"/>
                </a:lnTo>
                <a:lnTo>
                  <a:pt x="10198" y="16776"/>
                </a:lnTo>
                <a:lnTo>
                  <a:pt x="9423" y="15570"/>
                </a:lnTo>
                <a:lnTo>
                  <a:pt x="6261" y="10236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960EB31F-3D36-014E-993F-A7C56FDCB21A}"/>
              </a:ext>
            </a:extLst>
          </p:cNvPr>
          <p:cNvSpPr/>
          <p:nvPr/>
        </p:nvSpPr>
        <p:spPr>
          <a:xfrm>
            <a:off x="8175099" y="2626118"/>
            <a:ext cx="31115" cy="58419"/>
          </a:xfrm>
          <a:custGeom>
            <a:avLst/>
            <a:gdLst/>
            <a:ahLst/>
            <a:cxnLst/>
            <a:rect l="l" t="t" r="r" b="b"/>
            <a:pathLst>
              <a:path w="31115" h="58419">
                <a:moveTo>
                  <a:pt x="8536" y="17659"/>
                </a:moveTo>
                <a:lnTo>
                  <a:pt x="27075" y="52443"/>
                </a:lnTo>
                <a:lnTo>
                  <a:pt x="30556" y="58178"/>
                </a:lnTo>
                <a:lnTo>
                  <a:pt x="22561" y="44178"/>
                </a:lnTo>
                <a:lnTo>
                  <a:pt x="14778" y="29846"/>
                </a:lnTo>
                <a:lnTo>
                  <a:pt x="8536" y="17659"/>
                </a:lnTo>
                <a:close/>
              </a:path>
              <a:path w="31115" h="58419">
                <a:moveTo>
                  <a:pt x="0" y="0"/>
                </a:moveTo>
                <a:lnTo>
                  <a:pt x="7244" y="15135"/>
                </a:lnTo>
                <a:lnTo>
                  <a:pt x="8536" y="17659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5DE28EF7-29B0-EE4D-BDDE-0A0F2A60AC64}"/>
              </a:ext>
            </a:extLst>
          </p:cNvPr>
          <p:cNvSpPr/>
          <p:nvPr/>
        </p:nvSpPr>
        <p:spPr>
          <a:xfrm>
            <a:off x="5670188" y="3192753"/>
            <a:ext cx="1270" cy="3175"/>
          </a:xfrm>
          <a:custGeom>
            <a:avLst/>
            <a:gdLst/>
            <a:ahLst/>
            <a:cxnLst/>
            <a:rect l="l" t="t" r="r" b="b"/>
            <a:pathLst>
              <a:path w="1270" h="3175">
                <a:moveTo>
                  <a:pt x="0" y="0"/>
                </a:moveTo>
                <a:lnTo>
                  <a:pt x="101" y="2006"/>
                </a:lnTo>
                <a:lnTo>
                  <a:pt x="520" y="2603"/>
                </a:lnTo>
                <a:lnTo>
                  <a:pt x="888" y="2984"/>
                </a:lnTo>
                <a:lnTo>
                  <a:pt x="1206" y="3124"/>
                </a:lnTo>
                <a:lnTo>
                  <a:pt x="355" y="228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8E77CECA-6F21-7E41-92D0-C42A3F2E2455}"/>
              </a:ext>
            </a:extLst>
          </p:cNvPr>
          <p:cNvSpPr/>
          <p:nvPr/>
        </p:nvSpPr>
        <p:spPr>
          <a:xfrm>
            <a:off x="12175764" y="3702129"/>
            <a:ext cx="7620" cy="13970"/>
          </a:xfrm>
          <a:custGeom>
            <a:avLst/>
            <a:gdLst/>
            <a:ahLst/>
            <a:cxnLst/>
            <a:rect l="l" t="t" r="r" b="b"/>
            <a:pathLst>
              <a:path w="7620" h="13970">
                <a:moveTo>
                  <a:pt x="7569" y="0"/>
                </a:moveTo>
                <a:lnTo>
                  <a:pt x="5105" y="4622"/>
                </a:lnTo>
                <a:lnTo>
                  <a:pt x="2501" y="9156"/>
                </a:lnTo>
                <a:lnTo>
                  <a:pt x="0" y="13766"/>
                </a:lnTo>
                <a:lnTo>
                  <a:pt x="2667" y="9131"/>
                </a:lnTo>
                <a:lnTo>
                  <a:pt x="5359" y="4305"/>
                </a:lnTo>
                <a:lnTo>
                  <a:pt x="7569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3BD61584-208A-314B-82A8-7E7E5DAC978E}"/>
              </a:ext>
            </a:extLst>
          </p:cNvPr>
          <p:cNvSpPr/>
          <p:nvPr/>
        </p:nvSpPr>
        <p:spPr>
          <a:xfrm>
            <a:off x="7089120" y="3706712"/>
            <a:ext cx="55244" cy="70485"/>
          </a:xfrm>
          <a:custGeom>
            <a:avLst/>
            <a:gdLst/>
            <a:ahLst/>
            <a:cxnLst/>
            <a:rect l="l" t="t" r="r" b="b"/>
            <a:pathLst>
              <a:path w="55245" h="70485">
                <a:moveTo>
                  <a:pt x="0" y="0"/>
                </a:moveTo>
                <a:lnTo>
                  <a:pt x="12055" y="16340"/>
                </a:lnTo>
                <a:lnTo>
                  <a:pt x="25098" y="33529"/>
                </a:lnTo>
                <a:lnTo>
                  <a:pt x="39251" y="51540"/>
                </a:lnTo>
                <a:lnTo>
                  <a:pt x="54635" y="70345"/>
                </a:lnTo>
                <a:lnTo>
                  <a:pt x="40697" y="52983"/>
                </a:lnTo>
                <a:lnTo>
                  <a:pt x="26965" y="35453"/>
                </a:lnTo>
                <a:lnTo>
                  <a:pt x="13408" y="17783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5A84A945-40EA-A34B-AF01-7B8243B1B496}"/>
              </a:ext>
            </a:extLst>
          </p:cNvPr>
          <p:cNvSpPr/>
          <p:nvPr/>
        </p:nvSpPr>
        <p:spPr>
          <a:xfrm>
            <a:off x="8266394" y="529680"/>
            <a:ext cx="14604" cy="2540"/>
          </a:xfrm>
          <a:custGeom>
            <a:avLst/>
            <a:gdLst/>
            <a:ahLst/>
            <a:cxnLst/>
            <a:rect l="l" t="t" r="r" b="b"/>
            <a:pathLst>
              <a:path w="14604" h="2540">
                <a:moveTo>
                  <a:pt x="14490" y="0"/>
                </a:moveTo>
                <a:lnTo>
                  <a:pt x="9652" y="673"/>
                </a:lnTo>
                <a:lnTo>
                  <a:pt x="4826" y="1460"/>
                </a:lnTo>
                <a:lnTo>
                  <a:pt x="0" y="2184"/>
                </a:lnTo>
                <a:lnTo>
                  <a:pt x="3289" y="1765"/>
                </a:lnTo>
                <a:lnTo>
                  <a:pt x="7912" y="1079"/>
                </a:lnTo>
                <a:lnTo>
                  <a:pt x="1449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70A99C9B-1C81-4E4C-9287-E96BDA15CB70}"/>
              </a:ext>
            </a:extLst>
          </p:cNvPr>
          <p:cNvSpPr/>
          <p:nvPr/>
        </p:nvSpPr>
        <p:spPr>
          <a:xfrm>
            <a:off x="7749804" y="704823"/>
            <a:ext cx="18415" cy="9525"/>
          </a:xfrm>
          <a:custGeom>
            <a:avLst/>
            <a:gdLst/>
            <a:ahLst/>
            <a:cxnLst/>
            <a:rect l="l" t="t" r="r" b="b"/>
            <a:pathLst>
              <a:path w="18415" h="9525">
                <a:moveTo>
                  <a:pt x="17932" y="0"/>
                </a:moveTo>
                <a:lnTo>
                  <a:pt x="11849" y="3098"/>
                </a:lnTo>
                <a:lnTo>
                  <a:pt x="0" y="9296"/>
                </a:lnTo>
                <a:lnTo>
                  <a:pt x="17932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C56370A9-5E5F-104E-8E3C-D65A949B88AA}"/>
              </a:ext>
            </a:extLst>
          </p:cNvPr>
          <p:cNvSpPr/>
          <p:nvPr/>
        </p:nvSpPr>
        <p:spPr>
          <a:xfrm>
            <a:off x="7610727" y="789325"/>
            <a:ext cx="19685" cy="12065"/>
          </a:xfrm>
          <a:custGeom>
            <a:avLst/>
            <a:gdLst/>
            <a:ahLst/>
            <a:cxnLst/>
            <a:rect l="l" t="t" r="r" b="b"/>
            <a:pathLst>
              <a:path w="19684" h="12065">
                <a:moveTo>
                  <a:pt x="19227" y="0"/>
                </a:moveTo>
                <a:lnTo>
                  <a:pt x="12801" y="3810"/>
                </a:lnTo>
                <a:lnTo>
                  <a:pt x="0" y="11531"/>
                </a:lnTo>
                <a:lnTo>
                  <a:pt x="5168" y="8534"/>
                </a:lnTo>
                <a:lnTo>
                  <a:pt x="11480" y="4749"/>
                </a:lnTo>
                <a:lnTo>
                  <a:pt x="19227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D8973-1BCE-9344-B0AD-ECA2E1668380}"/>
              </a:ext>
            </a:extLst>
          </p:cNvPr>
          <p:cNvSpPr/>
          <p:nvPr/>
        </p:nvSpPr>
        <p:spPr>
          <a:xfrm>
            <a:off x="533399" y="457200"/>
            <a:ext cx="58188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">
              <a:lnSpc>
                <a:spcPct val="100000"/>
              </a:lnSpc>
              <a:spcBef>
                <a:spcPts val="3075"/>
              </a:spcBef>
            </a:pPr>
            <a:r>
              <a:rPr lang="en-US" sz="4600" spc="135" dirty="0">
                <a:solidFill>
                  <a:srgbClr val="7DB5B8"/>
                </a:solidFill>
                <a:latin typeface="Roboto-Medium"/>
                <a:cs typeface="Roboto-Medium"/>
              </a:rPr>
              <a:t>Stéphane </a:t>
            </a:r>
            <a:r>
              <a:rPr lang="en-US" sz="4600" spc="135" dirty="0" err="1">
                <a:solidFill>
                  <a:srgbClr val="7DB5B8"/>
                </a:solidFill>
                <a:latin typeface="Roboto-Medium"/>
                <a:cs typeface="Roboto-Medium"/>
              </a:rPr>
              <a:t>Bonifassi</a:t>
            </a:r>
            <a:endParaRPr lang="en-US" sz="4600" dirty="0">
              <a:latin typeface="Roboto-Medium"/>
              <a:cs typeface="Roboto-Medium"/>
            </a:endParaRP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8BD845F5-1CD5-AD48-9709-4B5B27B1E9C3}"/>
              </a:ext>
            </a:extLst>
          </p:cNvPr>
          <p:cNvSpPr txBox="1"/>
          <p:nvPr/>
        </p:nvSpPr>
        <p:spPr>
          <a:xfrm>
            <a:off x="1971090" y="5334000"/>
            <a:ext cx="2917230" cy="948337"/>
          </a:xfrm>
          <a:prstGeom prst="rect">
            <a:avLst/>
          </a:prstGeom>
        </p:spPr>
        <p:txBody>
          <a:bodyPr vert="horz" wrap="square" lIns="0" tIns="390525" rIns="0" bIns="0" rtlCol="0">
            <a:spAutoFit/>
          </a:bodyPr>
          <a:lstStyle/>
          <a:p>
            <a:pPr marL="12700" marR="919480">
              <a:spcBef>
                <a:spcPts val="3854"/>
              </a:spcBef>
            </a:pP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FELLOWS </a:t>
            </a:r>
            <a:b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RAISING THE BAR.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23" name="Picture 22" descr="A person wearing a suit and tie posing for a photo&#10;&#10;Description automatically generated">
            <a:extLst>
              <a:ext uri="{FF2B5EF4-FFF2-40B4-BE49-F238E27FC236}">
                <a16:creationId xmlns:a16="http://schemas.microsoft.com/office/drawing/2014/main" id="{FEA82DCC-08CF-B643-AB27-FDB0A79F90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0" r="19321" b="22515"/>
          <a:stretch/>
        </p:blipFill>
        <p:spPr>
          <a:xfrm>
            <a:off x="5183010" y="529680"/>
            <a:ext cx="7000374" cy="6344460"/>
          </a:xfrm>
          <a:prstGeom prst="rect">
            <a:avLst/>
          </a:prstGeom>
        </p:spPr>
      </p:pic>
      <p:sp>
        <p:nvSpPr>
          <p:cNvPr id="19" name="object 16">
            <a:extLst>
              <a:ext uri="{FF2B5EF4-FFF2-40B4-BE49-F238E27FC236}">
                <a16:creationId xmlns:a16="http://schemas.microsoft.com/office/drawing/2014/main" id="{24C14B06-F012-334D-AE5C-34194EBFDF18}"/>
              </a:ext>
            </a:extLst>
          </p:cNvPr>
          <p:cNvSpPr txBox="1"/>
          <p:nvPr/>
        </p:nvSpPr>
        <p:spPr>
          <a:xfrm>
            <a:off x="646146" y="1385874"/>
            <a:ext cx="5956586" cy="30777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919480">
              <a:lnSpc>
                <a:spcPts val="4000"/>
              </a:lnSpc>
              <a:spcBef>
                <a:spcPts val="3854"/>
              </a:spcBef>
            </a:pPr>
            <a:r>
              <a:rPr lang="en-US" sz="3600" spc="-20" dirty="0">
                <a:solidFill>
                  <a:srgbClr val="7DB5B8"/>
                </a:solidFill>
                <a:latin typeface="Roboto-Thin"/>
                <a:cs typeface="Roboto-Thin"/>
              </a:rPr>
              <a:t>Called attention to France’s lack of court activity in his contribution </a:t>
            </a:r>
            <a:r>
              <a:rPr lang="en-US" sz="3600" spc="-20" dirty="0">
                <a:solidFill>
                  <a:srgbClr val="344858"/>
                </a:solidFill>
                <a:latin typeface="Roboto-Thin"/>
                <a:cs typeface="Roboto-Thin"/>
              </a:rPr>
              <a:t>to the Justice Continuity Project presented by fellows of The Academy. </a:t>
            </a:r>
            <a:endParaRPr sz="3600" dirty="0">
              <a:solidFill>
                <a:srgbClr val="344858"/>
              </a:solidFill>
              <a:latin typeface="Roboto-Thin"/>
              <a:cs typeface="Roboto-Thin"/>
            </a:endParaRPr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F8FD1FE6-7827-1E41-A3C0-686687EAAA27}"/>
              </a:ext>
            </a:extLst>
          </p:cNvPr>
          <p:cNvSpPr txBox="1"/>
          <p:nvPr/>
        </p:nvSpPr>
        <p:spPr>
          <a:xfrm>
            <a:off x="646146" y="4533732"/>
            <a:ext cx="4242174" cy="267393"/>
          </a:xfrm>
          <a:prstGeom prst="rect">
            <a:avLst/>
          </a:prstGeom>
        </p:spPr>
        <p:txBody>
          <a:bodyPr vert="horz" wrap="square" lIns="0" tIns="12700" rIns="0" bIns="0" numCol="1" spcCol="274320" rtlCol="0">
            <a:noAutofit/>
          </a:bodyPr>
          <a:lstStyle/>
          <a:p>
            <a:pPr>
              <a:lnSpc>
                <a:spcPts val="1760"/>
              </a:lnSpc>
            </a:pPr>
            <a:r>
              <a:rPr lang="en-US" sz="1300" dirty="0">
                <a:solidFill>
                  <a:srgbClr val="7DB5B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More…</a:t>
            </a:r>
            <a:endParaRPr lang="en-US" sz="1300" dirty="0">
              <a:solidFill>
                <a:srgbClr val="7DB5B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012317"/>
      </p:ext>
    </p:extLst>
  </p:cSld>
  <p:clrMapOvr>
    <a:masterClrMapping/>
  </p:clrMapOvr>
  <p:transition spd="slow" advTm="6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34917" y="3306785"/>
            <a:ext cx="70485" cy="20955"/>
          </a:xfrm>
          <a:custGeom>
            <a:avLst/>
            <a:gdLst/>
            <a:ahLst/>
            <a:cxnLst/>
            <a:rect l="l" t="t" r="r" b="b"/>
            <a:pathLst>
              <a:path w="70484" h="20954">
                <a:moveTo>
                  <a:pt x="69938" y="0"/>
                </a:moveTo>
                <a:lnTo>
                  <a:pt x="49531" y="6505"/>
                </a:lnTo>
                <a:lnTo>
                  <a:pt x="31140" y="12042"/>
                </a:lnTo>
                <a:lnTo>
                  <a:pt x="14664" y="16698"/>
                </a:lnTo>
                <a:lnTo>
                  <a:pt x="0" y="20561"/>
                </a:lnTo>
                <a:lnTo>
                  <a:pt x="12883" y="17239"/>
                </a:lnTo>
                <a:lnTo>
                  <a:pt x="28601" y="12838"/>
                </a:lnTo>
                <a:lnTo>
                  <a:pt x="47504" y="7157"/>
                </a:lnTo>
                <a:lnTo>
                  <a:pt x="69938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17316" y="2703614"/>
            <a:ext cx="12065" cy="18415"/>
          </a:xfrm>
          <a:custGeom>
            <a:avLst/>
            <a:gdLst/>
            <a:ahLst/>
            <a:cxnLst/>
            <a:rect l="l" t="t" r="r" b="b"/>
            <a:pathLst>
              <a:path w="12065" h="18414">
                <a:moveTo>
                  <a:pt x="0" y="0"/>
                </a:moveTo>
                <a:lnTo>
                  <a:pt x="3276" y="5473"/>
                </a:lnTo>
                <a:lnTo>
                  <a:pt x="6400" y="11150"/>
                </a:lnTo>
                <a:lnTo>
                  <a:pt x="10452" y="16357"/>
                </a:lnTo>
                <a:lnTo>
                  <a:pt x="11798" y="18173"/>
                </a:lnTo>
                <a:lnTo>
                  <a:pt x="7797" y="12255"/>
                </a:lnTo>
                <a:lnTo>
                  <a:pt x="3886" y="6159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05656" y="2684301"/>
            <a:ext cx="12065" cy="19685"/>
          </a:xfrm>
          <a:custGeom>
            <a:avLst/>
            <a:gdLst/>
            <a:ahLst/>
            <a:cxnLst/>
            <a:rect l="l" t="t" r="r" b="b"/>
            <a:pathLst>
              <a:path w="12065" h="19685">
                <a:moveTo>
                  <a:pt x="0" y="0"/>
                </a:moveTo>
                <a:lnTo>
                  <a:pt x="3822" y="6553"/>
                </a:lnTo>
                <a:lnTo>
                  <a:pt x="7696" y="13017"/>
                </a:lnTo>
                <a:lnTo>
                  <a:pt x="11658" y="19316"/>
                </a:lnTo>
                <a:lnTo>
                  <a:pt x="10922" y="18072"/>
                </a:lnTo>
                <a:lnTo>
                  <a:pt x="10198" y="16776"/>
                </a:lnTo>
                <a:lnTo>
                  <a:pt x="9423" y="15570"/>
                </a:lnTo>
                <a:lnTo>
                  <a:pt x="6261" y="10236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75099" y="2626118"/>
            <a:ext cx="31115" cy="58419"/>
          </a:xfrm>
          <a:custGeom>
            <a:avLst/>
            <a:gdLst/>
            <a:ahLst/>
            <a:cxnLst/>
            <a:rect l="l" t="t" r="r" b="b"/>
            <a:pathLst>
              <a:path w="31115" h="58419">
                <a:moveTo>
                  <a:pt x="8536" y="17659"/>
                </a:moveTo>
                <a:lnTo>
                  <a:pt x="27075" y="52443"/>
                </a:lnTo>
                <a:lnTo>
                  <a:pt x="30556" y="58178"/>
                </a:lnTo>
                <a:lnTo>
                  <a:pt x="22561" y="44178"/>
                </a:lnTo>
                <a:lnTo>
                  <a:pt x="14778" y="29846"/>
                </a:lnTo>
                <a:lnTo>
                  <a:pt x="8536" y="17659"/>
                </a:lnTo>
                <a:close/>
              </a:path>
              <a:path w="31115" h="58419">
                <a:moveTo>
                  <a:pt x="0" y="0"/>
                </a:moveTo>
                <a:lnTo>
                  <a:pt x="7244" y="15135"/>
                </a:lnTo>
                <a:lnTo>
                  <a:pt x="8536" y="17659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70188" y="3192753"/>
            <a:ext cx="1270" cy="3175"/>
          </a:xfrm>
          <a:custGeom>
            <a:avLst/>
            <a:gdLst/>
            <a:ahLst/>
            <a:cxnLst/>
            <a:rect l="l" t="t" r="r" b="b"/>
            <a:pathLst>
              <a:path w="1270" h="3175">
                <a:moveTo>
                  <a:pt x="0" y="0"/>
                </a:moveTo>
                <a:lnTo>
                  <a:pt x="101" y="2006"/>
                </a:lnTo>
                <a:lnTo>
                  <a:pt x="520" y="2603"/>
                </a:lnTo>
                <a:lnTo>
                  <a:pt x="888" y="2984"/>
                </a:lnTo>
                <a:lnTo>
                  <a:pt x="1206" y="3124"/>
                </a:lnTo>
                <a:lnTo>
                  <a:pt x="355" y="228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5764" y="3702129"/>
            <a:ext cx="7620" cy="13970"/>
          </a:xfrm>
          <a:custGeom>
            <a:avLst/>
            <a:gdLst/>
            <a:ahLst/>
            <a:cxnLst/>
            <a:rect l="l" t="t" r="r" b="b"/>
            <a:pathLst>
              <a:path w="7620" h="13970">
                <a:moveTo>
                  <a:pt x="7569" y="0"/>
                </a:moveTo>
                <a:lnTo>
                  <a:pt x="5105" y="4622"/>
                </a:lnTo>
                <a:lnTo>
                  <a:pt x="2501" y="9156"/>
                </a:lnTo>
                <a:lnTo>
                  <a:pt x="0" y="13766"/>
                </a:lnTo>
                <a:lnTo>
                  <a:pt x="2667" y="9131"/>
                </a:lnTo>
                <a:lnTo>
                  <a:pt x="5359" y="4305"/>
                </a:lnTo>
                <a:lnTo>
                  <a:pt x="7569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89120" y="3706712"/>
            <a:ext cx="55244" cy="70485"/>
          </a:xfrm>
          <a:custGeom>
            <a:avLst/>
            <a:gdLst/>
            <a:ahLst/>
            <a:cxnLst/>
            <a:rect l="l" t="t" r="r" b="b"/>
            <a:pathLst>
              <a:path w="55245" h="70485">
                <a:moveTo>
                  <a:pt x="0" y="0"/>
                </a:moveTo>
                <a:lnTo>
                  <a:pt x="12055" y="16340"/>
                </a:lnTo>
                <a:lnTo>
                  <a:pt x="25098" y="33529"/>
                </a:lnTo>
                <a:lnTo>
                  <a:pt x="39251" y="51540"/>
                </a:lnTo>
                <a:lnTo>
                  <a:pt x="54635" y="70345"/>
                </a:lnTo>
                <a:lnTo>
                  <a:pt x="40697" y="52983"/>
                </a:lnTo>
                <a:lnTo>
                  <a:pt x="26965" y="35453"/>
                </a:lnTo>
                <a:lnTo>
                  <a:pt x="13408" y="17783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66394" y="529680"/>
            <a:ext cx="14604" cy="2540"/>
          </a:xfrm>
          <a:custGeom>
            <a:avLst/>
            <a:gdLst/>
            <a:ahLst/>
            <a:cxnLst/>
            <a:rect l="l" t="t" r="r" b="b"/>
            <a:pathLst>
              <a:path w="14604" h="2540">
                <a:moveTo>
                  <a:pt x="14490" y="0"/>
                </a:moveTo>
                <a:lnTo>
                  <a:pt x="9652" y="673"/>
                </a:lnTo>
                <a:lnTo>
                  <a:pt x="4826" y="1460"/>
                </a:lnTo>
                <a:lnTo>
                  <a:pt x="0" y="2184"/>
                </a:lnTo>
                <a:lnTo>
                  <a:pt x="3289" y="1765"/>
                </a:lnTo>
                <a:lnTo>
                  <a:pt x="7912" y="1079"/>
                </a:lnTo>
                <a:lnTo>
                  <a:pt x="1449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749804" y="704823"/>
            <a:ext cx="18415" cy="9525"/>
          </a:xfrm>
          <a:custGeom>
            <a:avLst/>
            <a:gdLst/>
            <a:ahLst/>
            <a:cxnLst/>
            <a:rect l="l" t="t" r="r" b="b"/>
            <a:pathLst>
              <a:path w="18415" h="9525">
                <a:moveTo>
                  <a:pt x="17932" y="0"/>
                </a:moveTo>
                <a:lnTo>
                  <a:pt x="11849" y="3098"/>
                </a:lnTo>
                <a:lnTo>
                  <a:pt x="0" y="9296"/>
                </a:lnTo>
                <a:lnTo>
                  <a:pt x="17932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0727" y="789325"/>
            <a:ext cx="19685" cy="12065"/>
          </a:xfrm>
          <a:custGeom>
            <a:avLst/>
            <a:gdLst/>
            <a:ahLst/>
            <a:cxnLst/>
            <a:rect l="l" t="t" r="r" b="b"/>
            <a:pathLst>
              <a:path w="19684" h="12065">
                <a:moveTo>
                  <a:pt x="19227" y="0"/>
                </a:moveTo>
                <a:lnTo>
                  <a:pt x="12801" y="3810"/>
                </a:lnTo>
                <a:lnTo>
                  <a:pt x="0" y="11531"/>
                </a:lnTo>
                <a:lnTo>
                  <a:pt x="5168" y="8534"/>
                </a:lnTo>
                <a:lnTo>
                  <a:pt x="11480" y="4749"/>
                </a:lnTo>
                <a:lnTo>
                  <a:pt x="19227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1FC688-5DB8-6242-8379-AF1F8E6759B4}"/>
              </a:ext>
            </a:extLst>
          </p:cNvPr>
          <p:cNvSpPr/>
          <p:nvPr/>
        </p:nvSpPr>
        <p:spPr>
          <a:xfrm>
            <a:off x="533400" y="457200"/>
            <a:ext cx="5134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">
              <a:lnSpc>
                <a:spcPct val="100000"/>
              </a:lnSpc>
              <a:spcBef>
                <a:spcPts val="3075"/>
              </a:spcBef>
            </a:pPr>
            <a:r>
              <a:rPr lang="en-US" sz="4800" spc="135" dirty="0">
                <a:solidFill>
                  <a:srgbClr val="7DB5B8"/>
                </a:solidFill>
                <a:latin typeface="Roboto-Medium"/>
                <a:cs typeface="Roboto-Medium"/>
              </a:rPr>
              <a:t>Elizabeth Ortega</a:t>
            </a:r>
            <a:endParaRPr lang="en-US" sz="4800" dirty="0">
              <a:latin typeface="Roboto-Medium"/>
              <a:cs typeface="Roboto-Medium"/>
            </a:endParaRPr>
          </a:p>
        </p:txBody>
      </p:sp>
      <p:pic>
        <p:nvPicPr>
          <p:cNvPr id="13" name="Picture 1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4D2E50B-95BD-E247-99DA-A56C13195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723873"/>
            <a:ext cx="5963735" cy="6134127"/>
          </a:xfrm>
          <a:prstGeom prst="rect">
            <a:avLst/>
          </a:prstGeom>
        </p:spPr>
      </p:pic>
      <p:sp>
        <p:nvSpPr>
          <p:cNvPr id="24" name="object 16">
            <a:extLst>
              <a:ext uri="{FF2B5EF4-FFF2-40B4-BE49-F238E27FC236}">
                <a16:creationId xmlns:a16="http://schemas.microsoft.com/office/drawing/2014/main" id="{F74C46E3-855C-E347-BFFF-CB737780E37B}"/>
              </a:ext>
            </a:extLst>
          </p:cNvPr>
          <p:cNvSpPr txBox="1"/>
          <p:nvPr/>
        </p:nvSpPr>
        <p:spPr>
          <a:xfrm>
            <a:off x="1971090" y="5334000"/>
            <a:ext cx="2917230" cy="948337"/>
          </a:xfrm>
          <a:prstGeom prst="rect">
            <a:avLst/>
          </a:prstGeom>
        </p:spPr>
        <p:txBody>
          <a:bodyPr vert="horz" wrap="square" lIns="0" tIns="390525" rIns="0" bIns="0" rtlCol="0">
            <a:spAutoFit/>
          </a:bodyPr>
          <a:lstStyle/>
          <a:p>
            <a:pPr marL="12700" marR="919480">
              <a:spcBef>
                <a:spcPts val="3854"/>
              </a:spcBef>
            </a:pP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FELLOWS </a:t>
            </a:r>
            <a:b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RAISING THE BAR.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3F02BA3C-919B-F643-9CE8-B4E842548680}"/>
              </a:ext>
            </a:extLst>
          </p:cNvPr>
          <p:cNvSpPr txBox="1"/>
          <p:nvPr/>
        </p:nvSpPr>
        <p:spPr>
          <a:xfrm>
            <a:off x="646146" y="1385874"/>
            <a:ext cx="5956586" cy="35907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919480">
              <a:lnSpc>
                <a:spcPts val="4000"/>
              </a:lnSpc>
              <a:spcBef>
                <a:spcPts val="3854"/>
              </a:spcBef>
            </a:pPr>
            <a:r>
              <a:rPr lang="en-US" sz="3600" spc="-20" dirty="0">
                <a:solidFill>
                  <a:srgbClr val="7DB5B8"/>
                </a:solidFill>
                <a:latin typeface="Roboto-Thin"/>
                <a:cs typeface="Roboto-Thin"/>
              </a:rPr>
              <a:t>Offers strategies on how to stay positive and proactive during the pandemic because, </a:t>
            </a:r>
            <a:r>
              <a:rPr lang="en-US" sz="3600" spc="-20" dirty="0">
                <a:solidFill>
                  <a:srgbClr val="344858"/>
                </a:solidFill>
                <a:latin typeface="Roboto-Thin"/>
                <a:cs typeface="Roboto-Thin"/>
              </a:rPr>
              <a:t>after all, a crisis precipitates clarity and the ability to deliver next-level counsel.</a:t>
            </a:r>
            <a:endParaRPr sz="3600" dirty="0">
              <a:solidFill>
                <a:srgbClr val="344858"/>
              </a:solidFill>
              <a:latin typeface="Roboto-Thin"/>
              <a:cs typeface="Roboto-Thin"/>
            </a:endParaRPr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id="{3C87ECDC-8A4C-C74D-8625-094305D1E7A4}"/>
              </a:ext>
            </a:extLst>
          </p:cNvPr>
          <p:cNvSpPr txBox="1"/>
          <p:nvPr/>
        </p:nvSpPr>
        <p:spPr>
          <a:xfrm>
            <a:off x="646146" y="5053037"/>
            <a:ext cx="4242174" cy="267393"/>
          </a:xfrm>
          <a:prstGeom prst="rect">
            <a:avLst/>
          </a:prstGeom>
        </p:spPr>
        <p:txBody>
          <a:bodyPr vert="horz" wrap="square" lIns="0" tIns="12700" rIns="0" bIns="0" numCol="1" spcCol="274320" rtlCol="0">
            <a:noAutofit/>
          </a:bodyPr>
          <a:lstStyle/>
          <a:p>
            <a:pPr>
              <a:lnSpc>
                <a:spcPts val="1760"/>
              </a:lnSpc>
            </a:pPr>
            <a:r>
              <a:rPr lang="en-US" sz="1300" dirty="0">
                <a:solidFill>
                  <a:srgbClr val="7DB5B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More…</a:t>
            </a:r>
            <a:endParaRPr lang="en-US" sz="1300" dirty="0">
              <a:solidFill>
                <a:srgbClr val="7DB5B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009277"/>
      </p:ext>
    </p:extLst>
  </p:cSld>
  <p:clrMapOvr>
    <a:masterClrMapping/>
  </p:clrMapOvr>
  <p:transition spd="slow" advTm="6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7">
            <a:extLst>
              <a:ext uri="{FF2B5EF4-FFF2-40B4-BE49-F238E27FC236}">
                <a16:creationId xmlns:a16="http://schemas.microsoft.com/office/drawing/2014/main" id="{439AFACD-8DF5-E247-A1AA-D4B567534DBB}"/>
              </a:ext>
            </a:extLst>
          </p:cNvPr>
          <p:cNvSpPr/>
          <p:nvPr/>
        </p:nvSpPr>
        <p:spPr>
          <a:xfrm>
            <a:off x="12175764" y="3702129"/>
            <a:ext cx="7620" cy="13970"/>
          </a:xfrm>
          <a:custGeom>
            <a:avLst/>
            <a:gdLst/>
            <a:ahLst/>
            <a:cxnLst/>
            <a:rect l="l" t="t" r="r" b="b"/>
            <a:pathLst>
              <a:path w="7620" h="13970">
                <a:moveTo>
                  <a:pt x="7569" y="0"/>
                </a:moveTo>
                <a:lnTo>
                  <a:pt x="5105" y="4622"/>
                </a:lnTo>
                <a:lnTo>
                  <a:pt x="2501" y="9156"/>
                </a:lnTo>
                <a:lnTo>
                  <a:pt x="0" y="13766"/>
                </a:lnTo>
                <a:lnTo>
                  <a:pt x="2667" y="9131"/>
                </a:lnTo>
                <a:lnTo>
                  <a:pt x="5359" y="4305"/>
                </a:lnTo>
                <a:lnTo>
                  <a:pt x="7569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DE3CF3FF-B49C-A648-9554-4E68E3F30201}"/>
              </a:ext>
            </a:extLst>
          </p:cNvPr>
          <p:cNvSpPr/>
          <p:nvPr/>
        </p:nvSpPr>
        <p:spPr>
          <a:xfrm>
            <a:off x="8266394" y="529680"/>
            <a:ext cx="14604" cy="2540"/>
          </a:xfrm>
          <a:custGeom>
            <a:avLst/>
            <a:gdLst/>
            <a:ahLst/>
            <a:cxnLst/>
            <a:rect l="l" t="t" r="r" b="b"/>
            <a:pathLst>
              <a:path w="14604" h="2540">
                <a:moveTo>
                  <a:pt x="14490" y="0"/>
                </a:moveTo>
                <a:lnTo>
                  <a:pt x="9652" y="673"/>
                </a:lnTo>
                <a:lnTo>
                  <a:pt x="4826" y="1460"/>
                </a:lnTo>
                <a:lnTo>
                  <a:pt x="0" y="2184"/>
                </a:lnTo>
                <a:lnTo>
                  <a:pt x="3289" y="1765"/>
                </a:lnTo>
                <a:lnTo>
                  <a:pt x="7912" y="1079"/>
                </a:lnTo>
                <a:lnTo>
                  <a:pt x="1449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D3F7E1BC-9E3B-5748-ADB9-5936A9396D94}"/>
              </a:ext>
            </a:extLst>
          </p:cNvPr>
          <p:cNvSpPr/>
          <p:nvPr/>
        </p:nvSpPr>
        <p:spPr>
          <a:xfrm>
            <a:off x="7749804" y="704823"/>
            <a:ext cx="18415" cy="9525"/>
          </a:xfrm>
          <a:custGeom>
            <a:avLst/>
            <a:gdLst/>
            <a:ahLst/>
            <a:cxnLst/>
            <a:rect l="l" t="t" r="r" b="b"/>
            <a:pathLst>
              <a:path w="18415" h="9525">
                <a:moveTo>
                  <a:pt x="17932" y="0"/>
                </a:moveTo>
                <a:lnTo>
                  <a:pt x="11849" y="3098"/>
                </a:lnTo>
                <a:lnTo>
                  <a:pt x="0" y="9296"/>
                </a:lnTo>
                <a:lnTo>
                  <a:pt x="17932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A picture containing white, photo, bunch, many&#10;&#10;Description automatically generated">
            <a:extLst>
              <a:ext uri="{FF2B5EF4-FFF2-40B4-BE49-F238E27FC236}">
                <a16:creationId xmlns:a16="http://schemas.microsoft.com/office/drawing/2014/main" id="{86C32533-7F81-1348-B39D-132805007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object 12">
            <a:extLst>
              <a:ext uri="{FF2B5EF4-FFF2-40B4-BE49-F238E27FC236}">
                <a16:creationId xmlns:a16="http://schemas.microsoft.com/office/drawing/2014/main" id="{E81AC149-9860-DC4A-9D9D-B65AACBF89EA}"/>
              </a:ext>
            </a:extLst>
          </p:cNvPr>
          <p:cNvSpPr/>
          <p:nvPr/>
        </p:nvSpPr>
        <p:spPr>
          <a:xfrm>
            <a:off x="7610727" y="789325"/>
            <a:ext cx="19685" cy="12065"/>
          </a:xfrm>
          <a:custGeom>
            <a:avLst/>
            <a:gdLst/>
            <a:ahLst/>
            <a:cxnLst/>
            <a:rect l="l" t="t" r="r" b="b"/>
            <a:pathLst>
              <a:path w="19684" h="12065">
                <a:moveTo>
                  <a:pt x="19227" y="0"/>
                </a:moveTo>
                <a:lnTo>
                  <a:pt x="12801" y="3810"/>
                </a:lnTo>
                <a:lnTo>
                  <a:pt x="0" y="11531"/>
                </a:lnTo>
                <a:lnTo>
                  <a:pt x="5168" y="8534"/>
                </a:lnTo>
                <a:lnTo>
                  <a:pt x="11480" y="4749"/>
                </a:lnTo>
                <a:lnTo>
                  <a:pt x="19227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6">
            <a:extLst>
              <a:ext uri="{FF2B5EF4-FFF2-40B4-BE49-F238E27FC236}">
                <a16:creationId xmlns:a16="http://schemas.microsoft.com/office/drawing/2014/main" id="{24298965-E8F7-544A-8AEE-27839D4662EA}"/>
              </a:ext>
            </a:extLst>
          </p:cNvPr>
          <p:cNvSpPr txBox="1"/>
          <p:nvPr/>
        </p:nvSpPr>
        <p:spPr>
          <a:xfrm>
            <a:off x="995759" y="319470"/>
            <a:ext cx="11180005" cy="4680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919480" algn="ctr">
              <a:lnSpc>
                <a:spcPts val="4000"/>
              </a:lnSpc>
              <a:spcBef>
                <a:spcPts val="3854"/>
              </a:spcBef>
            </a:pPr>
            <a:r>
              <a:rPr lang="en-US" sz="2700" spc="-20" dirty="0">
                <a:solidFill>
                  <a:srgbClr val="34485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Today, The Academy’s fellowship consists of 45 select professionals.</a:t>
            </a:r>
            <a:endParaRPr sz="2700" dirty="0">
              <a:solidFill>
                <a:srgbClr val="344858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8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34917" y="3306785"/>
            <a:ext cx="70485" cy="20955"/>
          </a:xfrm>
          <a:custGeom>
            <a:avLst/>
            <a:gdLst/>
            <a:ahLst/>
            <a:cxnLst/>
            <a:rect l="l" t="t" r="r" b="b"/>
            <a:pathLst>
              <a:path w="70484" h="20954">
                <a:moveTo>
                  <a:pt x="69938" y="0"/>
                </a:moveTo>
                <a:lnTo>
                  <a:pt x="49531" y="6505"/>
                </a:lnTo>
                <a:lnTo>
                  <a:pt x="31140" y="12042"/>
                </a:lnTo>
                <a:lnTo>
                  <a:pt x="14664" y="16698"/>
                </a:lnTo>
                <a:lnTo>
                  <a:pt x="0" y="20561"/>
                </a:lnTo>
                <a:lnTo>
                  <a:pt x="12883" y="17239"/>
                </a:lnTo>
                <a:lnTo>
                  <a:pt x="28601" y="12838"/>
                </a:lnTo>
                <a:lnTo>
                  <a:pt x="47504" y="7157"/>
                </a:lnTo>
                <a:lnTo>
                  <a:pt x="69938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17316" y="2703614"/>
            <a:ext cx="12065" cy="18415"/>
          </a:xfrm>
          <a:custGeom>
            <a:avLst/>
            <a:gdLst/>
            <a:ahLst/>
            <a:cxnLst/>
            <a:rect l="l" t="t" r="r" b="b"/>
            <a:pathLst>
              <a:path w="12065" h="18414">
                <a:moveTo>
                  <a:pt x="0" y="0"/>
                </a:moveTo>
                <a:lnTo>
                  <a:pt x="3276" y="5473"/>
                </a:lnTo>
                <a:lnTo>
                  <a:pt x="6400" y="11150"/>
                </a:lnTo>
                <a:lnTo>
                  <a:pt x="10452" y="16357"/>
                </a:lnTo>
                <a:lnTo>
                  <a:pt x="11798" y="18173"/>
                </a:lnTo>
                <a:lnTo>
                  <a:pt x="7797" y="12255"/>
                </a:lnTo>
                <a:lnTo>
                  <a:pt x="3886" y="6159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05656" y="2684301"/>
            <a:ext cx="12065" cy="19685"/>
          </a:xfrm>
          <a:custGeom>
            <a:avLst/>
            <a:gdLst/>
            <a:ahLst/>
            <a:cxnLst/>
            <a:rect l="l" t="t" r="r" b="b"/>
            <a:pathLst>
              <a:path w="12065" h="19685">
                <a:moveTo>
                  <a:pt x="0" y="0"/>
                </a:moveTo>
                <a:lnTo>
                  <a:pt x="3822" y="6553"/>
                </a:lnTo>
                <a:lnTo>
                  <a:pt x="7696" y="13017"/>
                </a:lnTo>
                <a:lnTo>
                  <a:pt x="11658" y="19316"/>
                </a:lnTo>
                <a:lnTo>
                  <a:pt x="10922" y="18072"/>
                </a:lnTo>
                <a:lnTo>
                  <a:pt x="10198" y="16776"/>
                </a:lnTo>
                <a:lnTo>
                  <a:pt x="9423" y="15570"/>
                </a:lnTo>
                <a:lnTo>
                  <a:pt x="6261" y="10236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75099" y="2626118"/>
            <a:ext cx="31115" cy="58419"/>
          </a:xfrm>
          <a:custGeom>
            <a:avLst/>
            <a:gdLst/>
            <a:ahLst/>
            <a:cxnLst/>
            <a:rect l="l" t="t" r="r" b="b"/>
            <a:pathLst>
              <a:path w="31115" h="58419">
                <a:moveTo>
                  <a:pt x="8536" y="17659"/>
                </a:moveTo>
                <a:lnTo>
                  <a:pt x="27075" y="52443"/>
                </a:lnTo>
                <a:lnTo>
                  <a:pt x="30556" y="58178"/>
                </a:lnTo>
                <a:lnTo>
                  <a:pt x="22561" y="44178"/>
                </a:lnTo>
                <a:lnTo>
                  <a:pt x="14778" y="29846"/>
                </a:lnTo>
                <a:lnTo>
                  <a:pt x="8536" y="17659"/>
                </a:lnTo>
                <a:close/>
              </a:path>
              <a:path w="31115" h="58419">
                <a:moveTo>
                  <a:pt x="0" y="0"/>
                </a:moveTo>
                <a:lnTo>
                  <a:pt x="7244" y="15135"/>
                </a:lnTo>
                <a:lnTo>
                  <a:pt x="8536" y="17659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70188" y="3192753"/>
            <a:ext cx="1270" cy="3175"/>
          </a:xfrm>
          <a:custGeom>
            <a:avLst/>
            <a:gdLst/>
            <a:ahLst/>
            <a:cxnLst/>
            <a:rect l="l" t="t" r="r" b="b"/>
            <a:pathLst>
              <a:path w="1270" h="3175">
                <a:moveTo>
                  <a:pt x="0" y="0"/>
                </a:moveTo>
                <a:lnTo>
                  <a:pt x="101" y="2006"/>
                </a:lnTo>
                <a:lnTo>
                  <a:pt x="520" y="2603"/>
                </a:lnTo>
                <a:lnTo>
                  <a:pt x="888" y="2984"/>
                </a:lnTo>
                <a:lnTo>
                  <a:pt x="1206" y="3124"/>
                </a:lnTo>
                <a:lnTo>
                  <a:pt x="355" y="228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5764" y="3702129"/>
            <a:ext cx="7620" cy="13970"/>
          </a:xfrm>
          <a:custGeom>
            <a:avLst/>
            <a:gdLst/>
            <a:ahLst/>
            <a:cxnLst/>
            <a:rect l="l" t="t" r="r" b="b"/>
            <a:pathLst>
              <a:path w="7620" h="13970">
                <a:moveTo>
                  <a:pt x="7569" y="0"/>
                </a:moveTo>
                <a:lnTo>
                  <a:pt x="5105" y="4622"/>
                </a:lnTo>
                <a:lnTo>
                  <a:pt x="2501" y="9156"/>
                </a:lnTo>
                <a:lnTo>
                  <a:pt x="0" y="13766"/>
                </a:lnTo>
                <a:lnTo>
                  <a:pt x="2667" y="9131"/>
                </a:lnTo>
                <a:lnTo>
                  <a:pt x="5359" y="4305"/>
                </a:lnTo>
                <a:lnTo>
                  <a:pt x="7569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89120" y="3706712"/>
            <a:ext cx="55244" cy="70485"/>
          </a:xfrm>
          <a:custGeom>
            <a:avLst/>
            <a:gdLst/>
            <a:ahLst/>
            <a:cxnLst/>
            <a:rect l="l" t="t" r="r" b="b"/>
            <a:pathLst>
              <a:path w="55245" h="70485">
                <a:moveTo>
                  <a:pt x="0" y="0"/>
                </a:moveTo>
                <a:lnTo>
                  <a:pt x="12055" y="16340"/>
                </a:lnTo>
                <a:lnTo>
                  <a:pt x="25098" y="33529"/>
                </a:lnTo>
                <a:lnTo>
                  <a:pt x="39251" y="51540"/>
                </a:lnTo>
                <a:lnTo>
                  <a:pt x="54635" y="70345"/>
                </a:lnTo>
                <a:lnTo>
                  <a:pt x="40697" y="52983"/>
                </a:lnTo>
                <a:lnTo>
                  <a:pt x="26965" y="35453"/>
                </a:lnTo>
                <a:lnTo>
                  <a:pt x="13408" y="17783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66394" y="529680"/>
            <a:ext cx="14604" cy="2540"/>
          </a:xfrm>
          <a:custGeom>
            <a:avLst/>
            <a:gdLst/>
            <a:ahLst/>
            <a:cxnLst/>
            <a:rect l="l" t="t" r="r" b="b"/>
            <a:pathLst>
              <a:path w="14604" h="2540">
                <a:moveTo>
                  <a:pt x="14490" y="0"/>
                </a:moveTo>
                <a:lnTo>
                  <a:pt x="9652" y="673"/>
                </a:lnTo>
                <a:lnTo>
                  <a:pt x="4826" y="1460"/>
                </a:lnTo>
                <a:lnTo>
                  <a:pt x="0" y="2184"/>
                </a:lnTo>
                <a:lnTo>
                  <a:pt x="3289" y="1765"/>
                </a:lnTo>
                <a:lnTo>
                  <a:pt x="7912" y="1079"/>
                </a:lnTo>
                <a:lnTo>
                  <a:pt x="1449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749804" y="704823"/>
            <a:ext cx="18415" cy="9525"/>
          </a:xfrm>
          <a:custGeom>
            <a:avLst/>
            <a:gdLst/>
            <a:ahLst/>
            <a:cxnLst/>
            <a:rect l="l" t="t" r="r" b="b"/>
            <a:pathLst>
              <a:path w="18415" h="9525">
                <a:moveTo>
                  <a:pt x="17932" y="0"/>
                </a:moveTo>
                <a:lnTo>
                  <a:pt x="11849" y="3098"/>
                </a:lnTo>
                <a:lnTo>
                  <a:pt x="0" y="9296"/>
                </a:lnTo>
                <a:lnTo>
                  <a:pt x="17932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0727" y="789325"/>
            <a:ext cx="19685" cy="12065"/>
          </a:xfrm>
          <a:custGeom>
            <a:avLst/>
            <a:gdLst/>
            <a:ahLst/>
            <a:cxnLst/>
            <a:rect l="l" t="t" r="r" b="b"/>
            <a:pathLst>
              <a:path w="19684" h="12065">
                <a:moveTo>
                  <a:pt x="19227" y="0"/>
                </a:moveTo>
                <a:lnTo>
                  <a:pt x="12801" y="3810"/>
                </a:lnTo>
                <a:lnTo>
                  <a:pt x="0" y="11531"/>
                </a:lnTo>
                <a:lnTo>
                  <a:pt x="5168" y="8534"/>
                </a:lnTo>
                <a:lnTo>
                  <a:pt x="11480" y="4749"/>
                </a:lnTo>
                <a:lnTo>
                  <a:pt x="19227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 descr="A picture containing device&#10;&#10;Description automatically generated">
            <a:extLst>
              <a:ext uri="{FF2B5EF4-FFF2-40B4-BE49-F238E27FC236}">
                <a16:creationId xmlns:a16="http://schemas.microsoft.com/office/drawing/2014/main" id="{804404BB-712C-A84A-958C-9F0D2333A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C12ABA-5623-A842-9C59-12E0F111D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50" y="865998"/>
            <a:ext cx="2984500" cy="1143000"/>
          </a:xfrm>
          <a:prstGeom prst="rect">
            <a:avLst/>
          </a:prstGeom>
        </p:spPr>
      </p:pic>
      <p:sp>
        <p:nvSpPr>
          <p:cNvPr id="19" name="object 16">
            <a:extLst>
              <a:ext uri="{FF2B5EF4-FFF2-40B4-BE49-F238E27FC236}">
                <a16:creationId xmlns:a16="http://schemas.microsoft.com/office/drawing/2014/main" id="{6CE30283-3B65-7040-8A91-54D8D19C8B91}"/>
              </a:ext>
            </a:extLst>
          </p:cNvPr>
          <p:cNvSpPr txBox="1"/>
          <p:nvPr/>
        </p:nvSpPr>
        <p:spPr>
          <a:xfrm>
            <a:off x="3048000" y="2294759"/>
            <a:ext cx="7025669" cy="2878993"/>
          </a:xfrm>
          <a:prstGeom prst="rect">
            <a:avLst/>
          </a:prstGeom>
        </p:spPr>
        <p:txBody>
          <a:bodyPr vert="horz" wrap="square" lIns="0" tIns="390525" rIns="0" bIns="0" rtlCol="0">
            <a:spAutoFit/>
          </a:bodyPr>
          <a:lstStyle/>
          <a:p>
            <a:pPr marL="12700" marR="919480" algn="ctr">
              <a:lnSpc>
                <a:spcPts val="4900"/>
              </a:lnSpc>
              <a:spcBef>
                <a:spcPts val="3854"/>
              </a:spcBef>
            </a:pPr>
            <a:r>
              <a:rPr lang="en-US" sz="4000" b="1" spc="-20">
                <a:solidFill>
                  <a:srgbClr val="7DB5B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Honoured</a:t>
            </a:r>
            <a:r>
              <a:rPr lang="en-US" sz="4000" b="1" spc="-20" dirty="0">
                <a:solidFill>
                  <a:srgbClr val="7DB5B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 celebrate 2 years’ worth </a:t>
            </a:r>
            <a:r>
              <a:rPr lang="en-US" sz="4000" spc="-20" dirty="0">
                <a:solidFill>
                  <a:srgbClr val="344858"/>
                </a:solidFill>
                <a:latin typeface="Roboto-Thin"/>
                <a:cs typeface="Roboto-Thin"/>
              </a:rPr>
              <a:t>of </a:t>
            </a:r>
            <a:r>
              <a:rPr lang="en-US" sz="4000" b="1" spc="-20" dirty="0">
                <a:solidFill>
                  <a:srgbClr val="34485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innovative voices</a:t>
            </a:r>
            <a:r>
              <a:rPr lang="en-US" sz="4000" spc="-20" dirty="0">
                <a:solidFill>
                  <a:srgbClr val="344858"/>
                </a:solidFill>
                <a:latin typeface="Roboto-Thin"/>
                <a:cs typeface="Roboto-Thin"/>
              </a:rPr>
              <a:t> focused on resolving cases of economic crime.</a:t>
            </a:r>
            <a:endParaRPr sz="4000" dirty="0">
              <a:solidFill>
                <a:srgbClr val="344858"/>
              </a:solidFill>
              <a:latin typeface="Roboto-Thin"/>
              <a:cs typeface="Roboto-Thin"/>
            </a:endParaRPr>
          </a:p>
        </p:txBody>
      </p:sp>
    </p:spTree>
    <p:extLst>
      <p:ext uri="{BB962C8B-B14F-4D97-AF65-F5344CB8AC3E}">
        <p14:creationId xmlns:p14="http://schemas.microsoft.com/office/powerpoint/2010/main" val="155598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6">
            <a:extLst>
              <a:ext uri="{FF2B5EF4-FFF2-40B4-BE49-F238E27FC236}">
                <a16:creationId xmlns:a16="http://schemas.microsoft.com/office/drawing/2014/main" id="{414FB4DE-B218-FE40-9557-A21143207B7B}"/>
              </a:ext>
            </a:extLst>
          </p:cNvPr>
          <p:cNvSpPr txBox="1"/>
          <p:nvPr/>
        </p:nvSpPr>
        <p:spPr>
          <a:xfrm>
            <a:off x="596900" y="475882"/>
            <a:ext cx="5270500" cy="31242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919480">
              <a:lnSpc>
                <a:spcPts val="4300"/>
              </a:lnSpc>
              <a:spcBef>
                <a:spcPts val="3854"/>
              </a:spcBef>
            </a:pPr>
            <a:r>
              <a:rPr lang="en-US" sz="3600" spc="-20" dirty="0">
                <a:solidFill>
                  <a:srgbClr val="7DB5B9"/>
                </a:solidFill>
                <a:latin typeface="Roboto-Thin"/>
                <a:cs typeface="Roboto-Thin"/>
              </a:rPr>
              <a:t>On our 2nd Anniversary, </a:t>
            </a:r>
            <a:br>
              <a:rPr lang="en-US" sz="3600" spc="-20" dirty="0">
                <a:solidFill>
                  <a:srgbClr val="344858"/>
                </a:solidFill>
                <a:latin typeface="Roboto-Thin"/>
                <a:cs typeface="Roboto-Thin"/>
              </a:rPr>
            </a:br>
            <a:r>
              <a:rPr lang="en-US" sz="3600" spc="-20" dirty="0">
                <a:solidFill>
                  <a:srgbClr val="344858"/>
                </a:solidFill>
                <a:latin typeface="Roboto-Thin"/>
                <a:cs typeface="Roboto-Thin"/>
              </a:rPr>
              <a:t>The Academy applauds its visionary founding fellows.</a:t>
            </a:r>
            <a:endParaRPr lang="en-US" sz="3600" dirty="0">
              <a:solidFill>
                <a:srgbClr val="344858"/>
              </a:solidFill>
              <a:latin typeface="Roboto-Thin"/>
              <a:cs typeface="Roboto-Thin"/>
            </a:endParaRP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25849258-F75D-EF42-9733-08F0ED133C8F}"/>
              </a:ext>
            </a:extLst>
          </p:cNvPr>
          <p:cNvSpPr txBox="1"/>
          <p:nvPr/>
        </p:nvSpPr>
        <p:spPr>
          <a:xfrm>
            <a:off x="1971090" y="5334000"/>
            <a:ext cx="2917230" cy="948337"/>
          </a:xfrm>
          <a:prstGeom prst="rect">
            <a:avLst/>
          </a:prstGeom>
        </p:spPr>
        <p:txBody>
          <a:bodyPr vert="horz" wrap="square" lIns="0" tIns="390525" rIns="0" bIns="0" rtlCol="0">
            <a:spAutoFit/>
          </a:bodyPr>
          <a:lstStyle/>
          <a:p>
            <a:pPr marL="12700" marR="919480">
              <a:spcBef>
                <a:spcPts val="3854"/>
              </a:spcBef>
            </a:pP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FELLOWS </a:t>
            </a:r>
            <a:b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RAISING THE BAR.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18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prism isInverted="1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6">
            <a:extLst>
              <a:ext uri="{FF2B5EF4-FFF2-40B4-BE49-F238E27FC236}">
                <a16:creationId xmlns:a16="http://schemas.microsoft.com/office/drawing/2014/main" id="{D8B3FCC6-7EB9-124B-B368-EB1158481FC7}"/>
              </a:ext>
            </a:extLst>
          </p:cNvPr>
          <p:cNvSpPr txBox="1"/>
          <p:nvPr/>
        </p:nvSpPr>
        <p:spPr>
          <a:xfrm>
            <a:off x="596900" y="475882"/>
            <a:ext cx="4813300" cy="3200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919480">
              <a:lnSpc>
                <a:spcPts val="4300"/>
              </a:lnSpc>
              <a:spcBef>
                <a:spcPts val="3854"/>
              </a:spcBef>
            </a:pPr>
            <a:r>
              <a:rPr lang="en-US" sz="3600" spc="-20" dirty="0">
                <a:solidFill>
                  <a:srgbClr val="7DB5B9"/>
                </a:solidFill>
                <a:latin typeface="Roboto-Thin"/>
                <a:cs typeface="Roboto-Thin"/>
              </a:rPr>
              <a:t>These litigation professionals tackle and respect </a:t>
            </a:r>
            <a:r>
              <a:rPr lang="en-US" sz="3600" spc="-20" dirty="0">
                <a:solidFill>
                  <a:srgbClr val="344858"/>
                </a:solidFill>
                <a:latin typeface="Roboto-Thin"/>
                <a:cs typeface="Roboto-Thin"/>
              </a:rPr>
              <a:t>“all sides” of economic crime cases.</a:t>
            </a:r>
            <a:endParaRPr lang="en-US" sz="3600" dirty="0">
              <a:solidFill>
                <a:srgbClr val="344858"/>
              </a:solidFill>
              <a:latin typeface="Roboto-Thin"/>
              <a:cs typeface="Roboto-Thin"/>
            </a:endParaRP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612B3E0-F5E9-0D41-B40A-21BCF6E804AC}"/>
              </a:ext>
            </a:extLst>
          </p:cNvPr>
          <p:cNvSpPr txBox="1"/>
          <p:nvPr/>
        </p:nvSpPr>
        <p:spPr>
          <a:xfrm>
            <a:off x="1971090" y="5334000"/>
            <a:ext cx="2917230" cy="948337"/>
          </a:xfrm>
          <a:prstGeom prst="rect">
            <a:avLst/>
          </a:prstGeom>
        </p:spPr>
        <p:txBody>
          <a:bodyPr vert="horz" wrap="square" lIns="0" tIns="390525" rIns="0" bIns="0" rtlCol="0">
            <a:spAutoFit/>
          </a:bodyPr>
          <a:lstStyle/>
          <a:p>
            <a:pPr marL="12700" marR="919480">
              <a:spcBef>
                <a:spcPts val="3854"/>
              </a:spcBef>
            </a:pP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FELLOWS </a:t>
            </a:r>
            <a:b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RAISING THE BAR.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prism isInverted="1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6">
            <a:extLst>
              <a:ext uri="{FF2B5EF4-FFF2-40B4-BE49-F238E27FC236}">
                <a16:creationId xmlns:a16="http://schemas.microsoft.com/office/drawing/2014/main" id="{60C5E6DE-C40F-4743-88C1-105F6F8CB0E4}"/>
              </a:ext>
            </a:extLst>
          </p:cNvPr>
          <p:cNvSpPr txBox="1"/>
          <p:nvPr/>
        </p:nvSpPr>
        <p:spPr>
          <a:xfrm>
            <a:off x="596900" y="475882"/>
            <a:ext cx="6477000" cy="4343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919480">
              <a:lnSpc>
                <a:spcPts val="4300"/>
              </a:lnSpc>
              <a:spcBef>
                <a:spcPts val="3854"/>
              </a:spcBef>
            </a:pPr>
            <a:r>
              <a:rPr lang="en-US" sz="3600" spc="-20" dirty="0">
                <a:solidFill>
                  <a:srgbClr val="7DB5B9"/>
                </a:solidFill>
                <a:latin typeface="Roboto-Thin"/>
                <a:cs typeface="Roboto-Thin"/>
              </a:rPr>
              <a:t>They initiate dynamic debate about professional experiences and research findings.</a:t>
            </a:r>
            <a:r>
              <a:rPr lang="en-US" sz="3600" spc="-20" dirty="0">
                <a:solidFill>
                  <a:srgbClr val="344858"/>
                </a:solidFill>
                <a:latin typeface="Roboto-Thin"/>
                <a:cs typeface="Roboto-Thin"/>
              </a:rPr>
              <a:t> They apply these invaluable tools to real-world problems such as the current pandemic.</a:t>
            </a:r>
            <a:endParaRPr lang="en-US" sz="3600" dirty="0">
              <a:solidFill>
                <a:srgbClr val="344858"/>
              </a:solidFill>
              <a:latin typeface="Roboto-Thin"/>
              <a:cs typeface="Roboto-Thin"/>
            </a:endParaRP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3A098304-FE6D-6F46-9329-568EDECEC37B}"/>
              </a:ext>
            </a:extLst>
          </p:cNvPr>
          <p:cNvSpPr txBox="1"/>
          <p:nvPr/>
        </p:nvSpPr>
        <p:spPr>
          <a:xfrm>
            <a:off x="1971090" y="5334000"/>
            <a:ext cx="2917230" cy="948337"/>
          </a:xfrm>
          <a:prstGeom prst="rect">
            <a:avLst/>
          </a:prstGeom>
        </p:spPr>
        <p:txBody>
          <a:bodyPr vert="horz" wrap="square" lIns="0" tIns="390525" rIns="0" bIns="0" rtlCol="0">
            <a:spAutoFit/>
          </a:bodyPr>
          <a:lstStyle/>
          <a:p>
            <a:pPr marL="12700" marR="919480">
              <a:spcBef>
                <a:spcPts val="3854"/>
              </a:spcBef>
            </a:pP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FELLOWS </a:t>
            </a:r>
            <a:b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RAISING THE BAR.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57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14:prism isInverted="1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6">
            <a:extLst>
              <a:ext uri="{FF2B5EF4-FFF2-40B4-BE49-F238E27FC236}">
                <a16:creationId xmlns:a16="http://schemas.microsoft.com/office/drawing/2014/main" id="{AC87B0FC-A533-7F47-8E02-7CA122F40D19}"/>
              </a:ext>
            </a:extLst>
          </p:cNvPr>
          <p:cNvSpPr txBox="1"/>
          <p:nvPr/>
        </p:nvSpPr>
        <p:spPr>
          <a:xfrm>
            <a:off x="596900" y="475882"/>
            <a:ext cx="6477000" cy="43434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919480">
              <a:lnSpc>
                <a:spcPts val="4300"/>
              </a:lnSpc>
              <a:spcBef>
                <a:spcPts val="3854"/>
              </a:spcBef>
            </a:pPr>
            <a:r>
              <a:rPr lang="en-US" sz="3600" spc="-20" dirty="0">
                <a:solidFill>
                  <a:srgbClr val="7DB5B9"/>
                </a:solidFill>
                <a:latin typeface="Roboto-Thin"/>
                <a:cs typeface="Roboto-Thin"/>
              </a:rPr>
              <a:t>In 2018 they united to achieve worldwide access to thought leadership</a:t>
            </a:r>
            <a:r>
              <a:rPr lang="en-US" sz="3600" spc="-20" dirty="0">
                <a:solidFill>
                  <a:srgbClr val="344858"/>
                </a:solidFill>
                <a:latin typeface="Roboto-Thin"/>
                <a:cs typeface="Roboto-Thin"/>
              </a:rPr>
              <a:t> that puts corruption, fraud and other economic wrongdoing in context and offers practical solutions.</a:t>
            </a:r>
            <a:endParaRPr lang="en-US" sz="3600" dirty="0">
              <a:solidFill>
                <a:srgbClr val="344858"/>
              </a:solidFill>
              <a:latin typeface="Roboto-Thin"/>
              <a:cs typeface="Roboto-Thin"/>
            </a:endParaRP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798F653F-5C1F-9F42-9985-41DDC38EA574}"/>
              </a:ext>
            </a:extLst>
          </p:cNvPr>
          <p:cNvSpPr txBox="1"/>
          <p:nvPr/>
        </p:nvSpPr>
        <p:spPr>
          <a:xfrm>
            <a:off x="1971090" y="5334000"/>
            <a:ext cx="2917230" cy="948337"/>
          </a:xfrm>
          <a:prstGeom prst="rect">
            <a:avLst/>
          </a:prstGeom>
        </p:spPr>
        <p:txBody>
          <a:bodyPr vert="horz" wrap="square" lIns="0" tIns="390525" rIns="0" bIns="0" rtlCol="0">
            <a:spAutoFit/>
          </a:bodyPr>
          <a:lstStyle/>
          <a:p>
            <a:pPr marL="12700" marR="919480">
              <a:spcBef>
                <a:spcPts val="3854"/>
              </a:spcBef>
            </a:pP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FELLOWS </a:t>
            </a:r>
            <a:b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RAISING THE BAR.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08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14:prism isInverted="1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white, device&#10;&#10;Description automatically generated">
            <a:extLst>
              <a:ext uri="{FF2B5EF4-FFF2-40B4-BE49-F238E27FC236}">
                <a16:creationId xmlns:a16="http://schemas.microsoft.com/office/drawing/2014/main" id="{91B08FB7-EFE8-C740-BB59-2B8CA8540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" y="42863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2AEC5B9-A5B7-D04A-87A8-E0D72E504579}"/>
              </a:ext>
            </a:extLst>
          </p:cNvPr>
          <p:cNvSpPr/>
          <p:nvPr/>
        </p:nvSpPr>
        <p:spPr>
          <a:xfrm>
            <a:off x="0" y="5562600"/>
            <a:ext cx="1676400" cy="914400"/>
          </a:xfrm>
          <a:prstGeom prst="rect">
            <a:avLst/>
          </a:prstGeom>
          <a:solidFill>
            <a:srgbClr val="DC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00C5EB2-E0D2-8D4C-93FC-06D4E434E235}"/>
              </a:ext>
            </a:extLst>
          </p:cNvPr>
          <p:cNvSpPr/>
          <p:nvPr/>
        </p:nvSpPr>
        <p:spPr>
          <a:xfrm>
            <a:off x="9034917" y="3306785"/>
            <a:ext cx="70485" cy="20955"/>
          </a:xfrm>
          <a:custGeom>
            <a:avLst/>
            <a:gdLst/>
            <a:ahLst/>
            <a:cxnLst/>
            <a:rect l="l" t="t" r="r" b="b"/>
            <a:pathLst>
              <a:path w="70484" h="20954">
                <a:moveTo>
                  <a:pt x="69938" y="0"/>
                </a:moveTo>
                <a:lnTo>
                  <a:pt x="49531" y="6505"/>
                </a:lnTo>
                <a:lnTo>
                  <a:pt x="31140" y="12042"/>
                </a:lnTo>
                <a:lnTo>
                  <a:pt x="14664" y="16698"/>
                </a:lnTo>
                <a:lnTo>
                  <a:pt x="0" y="20561"/>
                </a:lnTo>
                <a:lnTo>
                  <a:pt x="12883" y="17239"/>
                </a:lnTo>
                <a:lnTo>
                  <a:pt x="28601" y="12838"/>
                </a:lnTo>
                <a:lnTo>
                  <a:pt x="47504" y="7157"/>
                </a:lnTo>
                <a:lnTo>
                  <a:pt x="69938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3179BF91-3385-294A-B660-208F593FFDCA}"/>
              </a:ext>
            </a:extLst>
          </p:cNvPr>
          <p:cNvSpPr/>
          <p:nvPr/>
        </p:nvSpPr>
        <p:spPr>
          <a:xfrm>
            <a:off x="8217316" y="2703614"/>
            <a:ext cx="12065" cy="18415"/>
          </a:xfrm>
          <a:custGeom>
            <a:avLst/>
            <a:gdLst/>
            <a:ahLst/>
            <a:cxnLst/>
            <a:rect l="l" t="t" r="r" b="b"/>
            <a:pathLst>
              <a:path w="12065" h="18414">
                <a:moveTo>
                  <a:pt x="0" y="0"/>
                </a:moveTo>
                <a:lnTo>
                  <a:pt x="3276" y="5473"/>
                </a:lnTo>
                <a:lnTo>
                  <a:pt x="6400" y="11150"/>
                </a:lnTo>
                <a:lnTo>
                  <a:pt x="10452" y="16357"/>
                </a:lnTo>
                <a:lnTo>
                  <a:pt x="11798" y="18173"/>
                </a:lnTo>
                <a:lnTo>
                  <a:pt x="7797" y="12255"/>
                </a:lnTo>
                <a:lnTo>
                  <a:pt x="3886" y="6159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40F8D7E0-755D-354A-9424-37F6E30E4168}"/>
              </a:ext>
            </a:extLst>
          </p:cNvPr>
          <p:cNvSpPr/>
          <p:nvPr/>
        </p:nvSpPr>
        <p:spPr>
          <a:xfrm>
            <a:off x="8205656" y="2684301"/>
            <a:ext cx="12065" cy="19685"/>
          </a:xfrm>
          <a:custGeom>
            <a:avLst/>
            <a:gdLst/>
            <a:ahLst/>
            <a:cxnLst/>
            <a:rect l="l" t="t" r="r" b="b"/>
            <a:pathLst>
              <a:path w="12065" h="19685">
                <a:moveTo>
                  <a:pt x="0" y="0"/>
                </a:moveTo>
                <a:lnTo>
                  <a:pt x="3822" y="6553"/>
                </a:lnTo>
                <a:lnTo>
                  <a:pt x="7696" y="13017"/>
                </a:lnTo>
                <a:lnTo>
                  <a:pt x="11658" y="19316"/>
                </a:lnTo>
                <a:lnTo>
                  <a:pt x="10922" y="18072"/>
                </a:lnTo>
                <a:lnTo>
                  <a:pt x="10198" y="16776"/>
                </a:lnTo>
                <a:lnTo>
                  <a:pt x="9423" y="15570"/>
                </a:lnTo>
                <a:lnTo>
                  <a:pt x="6261" y="10236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D900629D-D120-214E-937D-7DA334E6E7EF}"/>
              </a:ext>
            </a:extLst>
          </p:cNvPr>
          <p:cNvSpPr/>
          <p:nvPr/>
        </p:nvSpPr>
        <p:spPr>
          <a:xfrm>
            <a:off x="8175099" y="2626118"/>
            <a:ext cx="31115" cy="58419"/>
          </a:xfrm>
          <a:custGeom>
            <a:avLst/>
            <a:gdLst/>
            <a:ahLst/>
            <a:cxnLst/>
            <a:rect l="l" t="t" r="r" b="b"/>
            <a:pathLst>
              <a:path w="31115" h="58419">
                <a:moveTo>
                  <a:pt x="8536" y="17659"/>
                </a:moveTo>
                <a:lnTo>
                  <a:pt x="27075" y="52443"/>
                </a:lnTo>
                <a:lnTo>
                  <a:pt x="30556" y="58178"/>
                </a:lnTo>
                <a:lnTo>
                  <a:pt x="22561" y="44178"/>
                </a:lnTo>
                <a:lnTo>
                  <a:pt x="14778" y="29846"/>
                </a:lnTo>
                <a:lnTo>
                  <a:pt x="8536" y="17659"/>
                </a:lnTo>
                <a:close/>
              </a:path>
              <a:path w="31115" h="58419">
                <a:moveTo>
                  <a:pt x="0" y="0"/>
                </a:moveTo>
                <a:lnTo>
                  <a:pt x="7244" y="15135"/>
                </a:lnTo>
                <a:lnTo>
                  <a:pt x="8536" y="17659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DF8CA579-F1E6-6C45-88DC-419F2FCA09C0}"/>
              </a:ext>
            </a:extLst>
          </p:cNvPr>
          <p:cNvSpPr/>
          <p:nvPr/>
        </p:nvSpPr>
        <p:spPr>
          <a:xfrm>
            <a:off x="5670188" y="3192753"/>
            <a:ext cx="1270" cy="3175"/>
          </a:xfrm>
          <a:custGeom>
            <a:avLst/>
            <a:gdLst/>
            <a:ahLst/>
            <a:cxnLst/>
            <a:rect l="l" t="t" r="r" b="b"/>
            <a:pathLst>
              <a:path w="1270" h="3175">
                <a:moveTo>
                  <a:pt x="0" y="0"/>
                </a:moveTo>
                <a:lnTo>
                  <a:pt x="101" y="2006"/>
                </a:lnTo>
                <a:lnTo>
                  <a:pt x="520" y="2603"/>
                </a:lnTo>
                <a:lnTo>
                  <a:pt x="888" y="2984"/>
                </a:lnTo>
                <a:lnTo>
                  <a:pt x="1206" y="3124"/>
                </a:lnTo>
                <a:lnTo>
                  <a:pt x="355" y="228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39AFACD-8DF5-E247-A1AA-D4B567534DBB}"/>
              </a:ext>
            </a:extLst>
          </p:cNvPr>
          <p:cNvSpPr/>
          <p:nvPr/>
        </p:nvSpPr>
        <p:spPr>
          <a:xfrm>
            <a:off x="12175764" y="3702129"/>
            <a:ext cx="7620" cy="13970"/>
          </a:xfrm>
          <a:custGeom>
            <a:avLst/>
            <a:gdLst/>
            <a:ahLst/>
            <a:cxnLst/>
            <a:rect l="l" t="t" r="r" b="b"/>
            <a:pathLst>
              <a:path w="7620" h="13970">
                <a:moveTo>
                  <a:pt x="7569" y="0"/>
                </a:moveTo>
                <a:lnTo>
                  <a:pt x="5105" y="4622"/>
                </a:lnTo>
                <a:lnTo>
                  <a:pt x="2501" y="9156"/>
                </a:lnTo>
                <a:lnTo>
                  <a:pt x="0" y="13766"/>
                </a:lnTo>
                <a:lnTo>
                  <a:pt x="2667" y="9131"/>
                </a:lnTo>
                <a:lnTo>
                  <a:pt x="5359" y="4305"/>
                </a:lnTo>
                <a:lnTo>
                  <a:pt x="7569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3953C04C-B375-F24F-8BA3-4D85779AB1D2}"/>
              </a:ext>
            </a:extLst>
          </p:cNvPr>
          <p:cNvSpPr/>
          <p:nvPr/>
        </p:nvSpPr>
        <p:spPr>
          <a:xfrm>
            <a:off x="7089120" y="3706712"/>
            <a:ext cx="55244" cy="70485"/>
          </a:xfrm>
          <a:custGeom>
            <a:avLst/>
            <a:gdLst/>
            <a:ahLst/>
            <a:cxnLst/>
            <a:rect l="l" t="t" r="r" b="b"/>
            <a:pathLst>
              <a:path w="55245" h="70485">
                <a:moveTo>
                  <a:pt x="0" y="0"/>
                </a:moveTo>
                <a:lnTo>
                  <a:pt x="12055" y="16340"/>
                </a:lnTo>
                <a:lnTo>
                  <a:pt x="25098" y="33529"/>
                </a:lnTo>
                <a:lnTo>
                  <a:pt x="39251" y="51540"/>
                </a:lnTo>
                <a:lnTo>
                  <a:pt x="54635" y="70345"/>
                </a:lnTo>
                <a:lnTo>
                  <a:pt x="40697" y="52983"/>
                </a:lnTo>
                <a:lnTo>
                  <a:pt x="26965" y="35453"/>
                </a:lnTo>
                <a:lnTo>
                  <a:pt x="13408" y="17783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DE3CF3FF-B49C-A648-9554-4E68E3F30201}"/>
              </a:ext>
            </a:extLst>
          </p:cNvPr>
          <p:cNvSpPr/>
          <p:nvPr/>
        </p:nvSpPr>
        <p:spPr>
          <a:xfrm>
            <a:off x="8266394" y="529680"/>
            <a:ext cx="14604" cy="2540"/>
          </a:xfrm>
          <a:custGeom>
            <a:avLst/>
            <a:gdLst/>
            <a:ahLst/>
            <a:cxnLst/>
            <a:rect l="l" t="t" r="r" b="b"/>
            <a:pathLst>
              <a:path w="14604" h="2540">
                <a:moveTo>
                  <a:pt x="14490" y="0"/>
                </a:moveTo>
                <a:lnTo>
                  <a:pt x="9652" y="673"/>
                </a:lnTo>
                <a:lnTo>
                  <a:pt x="4826" y="1460"/>
                </a:lnTo>
                <a:lnTo>
                  <a:pt x="0" y="2184"/>
                </a:lnTo>
                <a:lnTo>
                  <a:pt x="3289" y="1765"/>
                </a:lnTo>
                <a:lnTo>
                  <a:pt x="7912" y="1079"/>
                </a:lnTo>
                <a:lnTo>
                  <a:pt x="1449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D3F7E1BC-9E3B-5748-ADB9-5936A9396D94}"/>
              </a:ext>
            </a:extLst>
          </p:cNvPr>
          <p:cNvSpPr/>
          <p:nvPr/>
        </p:nvSpPr>
        <p:spPr>
          <a:xfrm>
            <a:off x="7749804" y="704823"/>
            <a:ext cx="18415" cy="9525"/>
          </a:xfrm>
          <a:custGeom>
            <a:avLst/>
            <a:gdLst/>
            <a:ahLst/>
            <a:cxnLst/>
            <a:rect l="l" t="t" r="r" b="b"/>
            <a:pathLst>
              <a:path w="18415" h="9525">
                <a:moveTo>
                  <a:pt x="17932" y="0"/>
                </a:moveTo>
                <a:lnTo>
                  <a:pt x="11849" y="3098"/>
                </a:lnTo>
                <a:lnTo>
                  <a:pt x="0" y="9296"/>
                </a:lnTo>
                <a:lnTo>
                  <a:pt x="17932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E81AC149-9860-DC4A-9D9D-B65AACBF89EA}"/>
              </a:ext>
            </a:extLst>
          </p:cNvPr>
          <p:cNvSpPr/>
          <p:nvPr/>
        </p:nvSpPr>
        <p:spPr>
          <a:xfrm>
            <a:off x="7610727" y="789325"/>
            <a:ext cx="19685" cy="12065"/>
          </a:xfrm>
          <a:custGeom>
            <a:avLst/>
            <a:gdLst/>
            <a:ahLst/>
            <a:cxnLst/>
            <a:rect l="l" t="t" r="r" b="b"/>
            <a:pathLst>
              <a:path w="19684" h="12065">
                <a:moveTo>
                  <a:pt x="19227" y="0"/>
                </a:moveTo>
                <a:lnTo>
                  <a:pt x="12801" y="3810"/>
                </a:lnTo>
                <a:lnTo>
                  <a:pt x="0" y="11531"/>
                </a:lnTo>
                <a:lnTo>
                  <a:pt x="5168" y="8534"/>
                </a:lnTo>
                <a:lnTo>
                  <a:pt x="11480" y="4749"/>
                </a:lnTo>
                <a:lnTo>
                  <a:pt x="19227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F326BBBD-A544-5C4B-A624-2FF342EAD29F}"/>
              </a:ext>
            </a:extLst>
          </p:cNvPr>
          <p:cNvSpPr/>
          <p:nvPr/>
        </p:nvSpPr>
        <p:spPr>
          <a:xfrm>
            <a:off x="596900" y="5670296"/>
            <a:ext cx="948690" cy="749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6">
            <a:extLst>
              <a:ext uri="{FF2B5EF4-FFF2-40B4-BE49-F238E27FC236}">
                <a16:creationId xmlns:a16="http://schemas.microsoft.com/office/drawing/2014/main" id="{7DCAEC29-DE07-E049-BF18-19ADC25B4281}"/>
              </a:ext>
            </a:extLst>
          </p:cNvPr>
          <p:cNvSpPr txBox="1"/>
          <p:nvPr/>
        </p:nvSpPr>
        <p:spPr>
          <a:xfrm>
            <a:off x="1971090" y="5334000"/>
            <a:ext cx="2917230" cy="948337"/>
          </a:xfrm>
          <a:prstGeom prst="rect">
            <a:avLst/>
          </a:prstGeom>
        </p:spPr>
        <p:txBody>
          <a:bodyPr vert="horz" wrap="square" lIns="0" tIns="390525" rIns="0" bIns="0" rtlCol="0">
            <a:spAutoFit/>
          </a:bodyPr>
          <a:lstStyle/>
          <a:p>
            <a:pPr marL="12700" marR="919480">
              <a:spcBef>
                <a:spcPts val="3854"/>
              </a:spcBef>
            </a:pP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FELLOWS </a:t>
            </a:r>
            <a:b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RAISING THE BAR.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17" name="Picture 16" descr="A group of people standing on top of a wooden table&#10;&#10;Description automatically generated">
            <a:extLst>
              <a:ext uri="{FF2B5EF4-FFF2-40B4-BE49-F238E27FC236}">
                <a16:creationId xmlns:a16="http://schemas.microsoft.com/office/drawing/2014/main" id="{54C70567-180F-ED4F-A332-A4E6B086C7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3" b="10426"/>
          <a:stretch/>
        </p:blipFill>
        <p:spPr>
          <a:xfrm>
            <a:off x="8616" y="6263"/>
            <a:ext cx="12192996" cy="689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48819"/>
      </p:ext>
    </p:extLst>
  </p:cSld>
  <p:clrMapOvr>
    <a:masterClrMapping/>
  </p:clrMapOvr>
  <p:transition spd="slow" advTm="5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34917" y="3306785"/>
            <a:ext cx="70485" cy="20955"/>
          </a:xfrm>
          <a:custGeom>
            <a:avLst/>
            <a:gdLst/>
            <a:ahLst/>
            <a:cxnLst/>
            <a:rect l="l" t="t" r="r" b="b"/>
            <a:pathLst>
              <a:path w="70484" h="20954">
                <a:moveTo>
                  <a:pt x="69938" y="0"/>
                </a:moveTo>
                <a:lnTo>
                  <a:pt x="49531" y="6505"/>
                </a:lnTo>
                <a:lnTo>
                  <a:pt x="31140" y="12042"/>
                </a:lnTo>
                <a:lnTo>
                  <a:pt x="14664" y="16698"/>
                </a:lnTo>
                <a:lnTo>
                  <a:pt x="0" y="20561"/>
                </a:lnTo>
                <a:lnTo>
                  <a:pt x="12883" y="17239"/>
                </a:lnTo>
                <a:lnTo>
                  <a:pt x="28601" y="12838"/>
                </a:lnTo>
                <a:lnTo>
                  <a:pt x="47504" y="7157"/>
                </a:lnTo>
                <a:lnTo>
                  <a:pt x="69938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17316" y="2703614"/>
            <a:ext cx="12065" cy="18415"/>
          </a:xfrm>
          <a:custGeom>
            <a:avLst/>
            <a:gdLst/>
            <a:ahLst/>
            <a:cxnLst/>
            <a:rect l="l" t="t" r="r" b="b"/>
            <a:pathLst>
              <a:path w="12065" h="18414">
                <a:moveTo>
                  <a:pt x="0" y="0"/>
                </a:moveTo>
                <a:lnTo>
                  <a:pt x="3276" y="5473"/>
                </a:lnTo>
                <a:lnTo>
                  <a:pt x="6400" y="11150"/>
                </a:lnTo>
                <a:lnTo>
                  <a:pt x="10452" y="16357"/>
                </a:lnTo>
                <a:lnTo>
                  <a:pt x="11798" y="18173"/>
                </a:lnTo>
                <a:lnTo>
                  <a:pt x="7797" y="12255"/>
                </a:lnTo>
                <a:lnTo>
                  <a:pt x="3886" y="6159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05656" y="2684301"/>
            <a:ext cx="12065" cy="19685"/>
          </a:xfrm>
          <a:custGeom>
            <a:avLst/>
            <a:gdLst/>
            <a:ahLst/>
            <a:cxnLst/>
            <a:rect l="l" t="t" r="r" b="b"/>
            <a:pathLst>
              <a:path w="12065" h="19685">
                <a:moveTo>
                  <a:pt x="0" y="0"/>
                </a:moveTo>
                <a:lnTo>
                  <a:pt x="3822" y="6553"/>
                </a:lnTo>
                <a:lnTo>
                  <a:pt x="7696" y="13017"/>
                </a:lnTo>
                <a:lnTo>
                  <a:pt x="11658" y="19316"/>
                </a:lnTo>
                <a:lnTo>
                  <a:pt x="10922" y="18072"/>
                </a:lnTo>
                <a:lnTo>
                  <a:pt x="10198" y="16776"/>
                </a:lnTo>
                <a:lnTo>
                  <a:pt x="9423" y="15570"/>
                </a:lnTo>
                <a:lnTo>
                  <a:pt x="6261" y="10236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75099" y="2626118"/>
            <a:ext cx="31115" cy="58419"/>
          </a:xfrm>
          <a:custGeom>
            <a:avLst/>
            <a:gdLst/>
            <a:ahLst/>
            <a:cxnLst/>
            <a:rect l="l" t="t" r="r" b="b"/>
            <a:pathLst>
              <a:path w="31115" h="58419">
                <a:moveTo>
                  <a:pt x="8536" y="17659"/>
                </a:moveTo>
                <a:lnTo>
                  <a:pt x="27075" y="52443"/>
                </a:lnTo>
                <a:lnTo>
                  <a:pt x="30556" y="58178"/>
                </a:lnTo>
                <a:lnTo>
                  <a:pt x="22561" y="44178"/>
                </a:lnTo>
                <a:lnTo>
                  <a:pt x="14778" y="29846"/>
                </a:lnTo>
                <a:lnTo>
                  <a:pt x="8536" y="17659"/>
                </a:lnTo>
                <a:close/>
              </a:path>
              <a:path w="31115" h="58419">
                <a:moveTo>
                  <a:pt x="0" y="0"/>
                </a:moveTo>
                <a:lnTo>
                  <a:pt x="7244" y="15135"/>
                </a:lnTo>
                <a:lnTo>
                  <a:pt x="8536" y="17659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70188" y="3192753"/>
            <a:ext cx="1270" cy="3175"/>
          </a:xfrm>
          <a:custGeom>
            <a:avLst/>
            <a:gdLst/>
            <a:ahLst/>
            <a:cxnLst/>
            <a:rect l="l" t="t" r="r" b="b"/>
            <a:pathLst>
              <a:path w="1270" h="3175">
                <a:moveTo>
                  <a:pt x="0" y="0"/>
                </a:moveTo>
                <a:lnTo>
                  <a:pt x="101" y="2006"/>
                </a:lnTo>
                <a:lnTo>
                  <a:pt x="520" y="2603"/>
                </a:lnTo>
                <a:lnTo>
                  <a:pt x="888" y="2984"/>
                </a:lnTo>
                <a:lnTo>
                  <a:pt x="1206" y="3124"/>
                </a:lnTo>
                <a:lnTo>
                  <a:pt x="355" y="228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5764" y="3702129"/>
            <a:ext cx="7620" cy="13970"/>
          </a:xfrm>
          <a:custGeom>
            <a:avLst/>
            <a:gdLst/>
            <a:ahLst/>
            <a:cxnLst/>
            <a:rect l="l" t="t" r="r" b="b"/>
            <a:pathLst>
              <a:path w="7620" h="13970">
                <a:moveTo>
                  <a:pt x="7569" y="0"/>
                </a:moveTo>
                <a:lnTo>
                  <a:pt x="5105" y="4622"/>
                </a:lnTo>
                <a:lnTo>
                  <a:pt x="2501" y="9156"/>
                </a:lnTo>
                <a:lnTo>
                  <a:pt x="0" y="13766"/>
                </a:lnTo>
                <a:lnTo>
                  <a:pt x="2667" y="9131"/>
                </a:lnTo>
                <a:lnTo>
                  <a:pt x="5359" y="4305"/>
                </a:lnTo>
                <a:lnTo>
                  <a:pt x="7569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89120" y="3706712"/>
            <a:ext cx="55244" cy="70485"/>
          </a:xfrm>
          <a:custGeom>
            <a:avLst/>
            <a:gdLst/>
            <a:ahLst/>
            <a:cxnLst/>
            <a:rect l="l" t="t" r="r" b="b"/>
            <a:pathLst>
              <a:path w="55245" h="70485">
                <a:moveTo>
                  <a:pt x="0" y="0"/>
                </a:moveTo>
                <a:lnTo>
                  <a:pt x="12055" y="16340"/>
                </a:lnTo>
                <a:lnTo>
                  <a:pt x="25098" y="33529"/>
                </a:lnTo>
                <a:lnTo>
                  <a:pt x="39251" y="51540"/>
                </a:lnTo>
                <a:lnTo>
                  <a:pt x="54635" y="70345"/>
                </a:lnTo>
                <a:lnTo>
                  <a:pt x="40697" y="52983"/>
                </a:lnTo>
                <a:lnTo>
                  <a:pt x="26965" y="35453"/>
                </a:lnTo>
                <a:lnTo>
                  <a:pt x="13408" y="17783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66394" y="529680"/>
            <a:ext cx="14604" cy="2540"/>
          </a:xfrm>
          <a:custGeom>
            <a:avLst/>
            <a:gdLst/>
            <a:ahLst/>
            <a:cxnLst/>
            <a:rect l="l" t="t" r="r" b="b"/>
            <a:pathLst>
              <a:path w="14604" h="2540">
                <a:moveTo>
                  <a:pt x="14490" y="0"/>
                </a:moveTo>
                <a:lnTo>
                  <a:pt x="9652" y="673"/>
                </a:lnTo>
                <a:lnTo>
                  <a:pt x="4826" y="1460"/>
                </a:lnTo>
                <a:lnTo>
                  <a:pt x="0" y="2184"/>
                </a:lnTo>
                <a:lnTo>
                  <a:pt x="3289" y="1765"/>
                </a:lnTo>
                <a:lnTo>
                  <a:pt x="7912" y="1079"/>
                </a:lnTo>
                <a:lnTo>
                  <a:pt x="1449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749804" y="704823"/>
            <a:ext cx="18415" cy="9525"/>
          </a:xfrm>
          <a:custGeom>
            <a:avLst/>
            <a:gdLst/>
            <a:ahLst/>
            <a:cxnLst/>
            <a:rect l="l" t="t" r="r" b="b"/>
            <a:pathLst>
              <a:path w="18415" h="9525">
                <a:moveTo>
                  <a:pt x="17932" y="0"/>
                </a:moveTo>
                <a:lnTo>
                  <a:pt x="11849" y="3098"/>
                </a:lnTo>
                <a:lnTo>
                  <a:pt x="0" y="9296"/>
                </a:lnTo>
                <a:lnTo>
                  <a:pt x="17932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0727" y="789325"/>
            <a:ext cx="19685" cy="12065"/>
          </a:xfrm>
          <a:custGeom>
            <a:avLst/>
            <a:gdLst/>
            <a:ahLst/>
            <a:cxnLst/>
            <a:rect l="l" t="t" r="r" b="b"/>
            <a:pathLst>
              <a:path w="19684" h="12065">
                <a:moveTo>
                  <a:pt x="19227" y="0"/>
                </a:moveTo>
                <a:lnTo>
                  <a:pt x="12801" y="3810"/>
                </a:lnTo>
                <a:lnTo>
                  <a:pt x="0" y="11531"/>
                </a:lnTo>
                <a:lnTo>
                  <a:pt x="5168" y="8534"/>
                </a:lnTo>
                <a:lnTo>
                  <a:pt x="11480" y="4749"/>
                </a:lnTo>
                <a:lnTo>
                  <a:pt x="19227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18809" y="701217"/>
            <a:ext cx="6172885" cy="61460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15035" y="1467669"/>
            <a:ext cx="7153184" cy="3411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919480">
              <a:lnSpc>
                <a:spcPts val="3800"/>
              </a:lnSpc>
              <a:spcBef>
                <a:spcPts val="3854"/>
              </a:spcBef>
            </a:pPr>
            <a:r>
              <a:rPr lang="en-US" sz="3200" spc="-20" dirty="0">
                <a:solidFill>
                  <a:srgbClr val="7DB5B9"/>
                </a:solidFill>
                <a:latin typeface="Roboto-Thin"/>
                <a:cs typeface="Roboto-Thin"/>
              </a:rPr>
              <a:t>Continuing with his research on gold, </a:t>
            </a:r>
            <a:r>
              <a:rPr lang="en-US" sz="3200" spc="-5" dirty="0" err="1">
                <a:solidFill>
                  <a:srgbClr val="7DB5B9"/>
                </a:solidFill>
                <a:latin typeface="Roboto-Thin"/>
                <a:cs typeface="Roboto-Thin"/>
              </a:rPr>
              <a:t>Pieth</a:t>
            </a:r>
            <a:r>
              <a:rPr lang="en-US" sz="3200" spc="-5" dirty="0">
                <a:solidFill>
                  <a:srgbClr val="7DB5B9"/>
                </a:solidFill>
                <a:latin typeface="Roboto-Thin"/>
                <a:cs typeface="Roboto-Thin"/>
              </a:rPr>
              <a:t> led a webinar on gold refineries as the ‘gate keepers’ </a:t>
            </a:r>
            <a:r>
              <a:rPr lang="en-US" sz="3200" spc="-5" dirty="0">
                <a:solidFill>
                  <a:srgbClr val="304453"/>
                </a:solidFill>
                <a:latin typeface="Roboto-Thin"/>
                <a:cs typeface="Roboto-Thin"/>
              </a:rPr>
              <a:t>noting due diligence considerations at the LBMA’s virtual version of the Technology and Responsible Sourcing Summit. </a:t>
            </a:r>
            <a:endParaRPr sz="3200" dirty="0">
              <a:latin typeface="Roboto-Thin"/>
              <a:cs typeface="Roboto-Thin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1FC688-5DB8-6242-8379-AF1F8E6759B4}"/>
              </a:ext>
            </a:extLst>
          </p:cNvPr>
          <p:cNvSpPr/>
          <p:nvPr/>
        </p:nvSpPr>
        <p:spPr>
          <a:xfrm>
            <a:off x="533400" y="457200"/>
            <a:ext cx="48294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">
              <a:lnSpc>
                <a:spcPct val="100000"/>
              </a:lnSpc>
              <a:spcBef>
                <a:spcPts val="3075"/>
              </a:spcBef>
            </a:pPr>
            <a:r>
              <a:rPr lang="en-US" sz="4800" spc="135" dirty="0">
                <a:solidFill>
                  <a:srgbClr val="7DB5B8"/>
                </a:solidFill>
                <a:latin typeface="Roboto-Medium"/>
                <a:cs typeface="Roboto-Medium"/>
              </a:rPr>
              <a:t>Mark</a:t>
            </a:r>
            <a:r>
              <a:rPr lang="en-US" sz="4800" spc="85" dirty="0">
                <a:solidFill>
                  <a:srgbClr val="7DB5B8"/>
                </a:solidFill>
                <a:latin typeface="Roboto-Medium"/>
                <a:cs typeface="Roboto-Medium"/>
              </a:rPr>
              <a:t> </a:t>
            </a:r>
            <a:r>
              <a:rPr lang="en-US" sz="4800" spc="175" dirty="0" err="1">
                <a:solidFill>
                  <a:srgbClr val="7DB5B8"/>
                </a:solidFill>
                <a:latin typeface="Roboto-Medium"/>
                <a:cs typeface="Roboto-Medium"/>
              </a:rPr>
              <a:t>Pieth</a:t>
            </a:r>
            <a:endParaRPr lang="en-US" sz="4800" dirty="0">
              <a:latin typeface="Roboto-Medium"/>
              <a:cs typeface="Roboto-Medium"/>
            </a:endParaRP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29FEB014-8BDD-A340-BFE8-2E95B695FE72}"/>
              </a:ext>
            </a:extLst>
          </p:cNvPr>
          <p:cNvSpPr txBox="1"/>
          <p:nvPr/>
        </p:nvSpPr>
        <p:spPr>
          <a:xfrm>
            <a:off x="1971090" y="5334000"/>
            <a:ext cx="2917230" cy="948337"/>
          </a:xfrm>
          <a:prstGeom prst="rect">
            <a:avLst/>
          </a:prstGeom>
        </p:spPr>
        <p:txBody>
          <a:bodyPr vert="horz" wrap="square" lIns="0" tIns="390525" rIns="0" bIns="0" rtlCol="0">
            <a:spAutoFit/>
          </a:bodyPr>
          <a:lstStyle/>
          <a:p>
            <a:pPr marL="12700" marR="919480">
              <a:spcBef>
                <a:spcPts val="3854"/>
              </a:spcBef>
            </a:pP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FELLOWS </a:t>
            </a:r>
            <a:b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RAISING THE BAR.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id="{47896E66-0EEB-5B4A-AF5E-CEAF1F115EF0}"/>
              </a:ext>
            </a:extLst>
          </p:cNvPr>
          <p:cNvSpPr txBox="1"/>
          <p:nvPr/>
        </p:nvSpPr>
        <p:spPr>
          <a:xfrm>
            <a:off x="646146" y="4896011"/>
            <a:ext cx="4242174" cy="267393"/>
          </a:xfrm>
          <a:prstGeom prst="rect">
            <a:avLst/>
          </a:prstGeom>
        </p:spPr>
        <p:txBody>
          <a:bodyPr vert="horz" wrap="square" lIns="0" tIns="12700" rIns="0" bIns="0" numCol="1" spcCol="274320" rtlCol="0">
            <a:noAutofit/>
          </a:bodyPr>
          <a:lstStyle/>
          <a:p>
            <a:pPr>
              <a:lnSpc>
                <a:spcPts val="1760"/>
              </a:lnSpc>
            </a:pPr>
            <a:r>
              <a:rPr lang="en-US" sz="1300" dirty="0">
                <a:solidFill>
                  <a:srgbClr val="7DB5B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More…</a:t>
            </a:r>
            <a:endParaRPr lang="en-US" sz="1300" dirty="0">
              <a:solidFill>
                <a:srgbClr val="7DB5B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07989"/>
      </p:ext>
    </p:extLst>
  </p:cSld>
  <p:clrMapOvr>
    <a:masterClrMapping/>
  </p:clrMapOvr>
  <p:transition spd="slow" advTm="8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B709AC9D-4286-A849-9B7C-DB86773DB4F5}"/>
              </a:ext>
            </a:extLst>
          </p:cNvPr>
          <p:cNvSpPr/>
          <p:nvPr/>
        </p:nvSpPr>
        <p:spPr>
          <a:xfrm>
            <a:off x="9034917" y="3306785"/>
            <a:ext cx="70485" cy="20955"/>
          </a:xfrm>
          <a:custGeom>
            <a:avLst/>
            <a:gdLst/>
            <a:ahLst/>
            <a:cxnLst/>
            <a:rect l="l" t="t" r="r" b="b"/>
            <a:pathLst>
              <a:path w="70484" h="20954">
                <a:moveTo>
                  <a:pt x="69938" y="0"/>
                </a:moveTo>
                <a:lnTo>
                  <a:pt x="49531" y="6505"/>
                </a:lnTo>
                <a:lnTo>
                  <a:pt x="31140" y="12042"/>
                </a:lnTo>
                <a:lnTo>
                  <a:pt x="14664" y="16698"/>
                </a:lnTo>
                <a:lnTo>
                  <a:pt x="0" y="20561"/>
                </a:lnTo>
                <a:lnTo>
                  <a:pt x="12883" y="17239"/>
                </a:lnTo>
                <a:lnTo>
                  <a:pt x="28601" y="12838"/>
                </a:lnTo>
                <a:lnTo>
                  <a:pt x="47504" y="7157"/>
                </a:lnTo>
                <a:lnTo>
                  <a:pt x="69938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8405049F-69C6-D84F-8948-CB094AA3C55F}"/>
              </a:ext>
            </a:extLst>
          </p:cNvPr>
          <p:cNvSpPr/>
          <p:nvPr/>
        </p:nvSpPr>
        <p:spPr>
          <a:xfrm>
            <a:off x="8217316" y="2703614"/>
            <a:ext cx="12065" cy="18415"/>
          </a:xfrm>
          <a:custGeom>
            <a:avLst/>
            <a:gdLst/>
            <a:ahLst/>
            <a:cxnLst/>
            <a:rect l="l" t="t" r="r" b="b"/>
            <a:pathLst>
              <a:path w="12065" h="18414">
                <a:moveTo>
                  <a:pt x="0" y="0"/>
                </a:moveTo>
                <a:lnTo>
                  <a:pt x="3276" y="5473"/>
                </a:lnTo>
                <a:lnTo>
                  <a:pt x="6400" y="11150"/>
                </a:lnTo>
                <a:lnTo>
                  <a:pt x="10452" y="16357"/>
                </a:lnTo>
                <a:lnTo>
                  <a:pt x="11798" y="18173"/>
                </a:lnTo>
                <a:lnTo>
                  <a:pt x="7797" y="12255"/>
                </a:lnTo>
                <a:lnTo>
                  <a:pt x="3886" y="6159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A7BDB462-0B7B-5E40-A8D5-47AE19877A53}"/>
              </a:ext>
            </a:extLst>
          </p:cNvPr>
          <p:cNvSpPr/>
          <p:nvPr/>
        </p:nvSpPr>
        <p:spPr>
          <a:xfrm>
            <a:off x="8205656" y="2684301"/>
            <a:ext cx="12065" cy="19685"/>
          </a:xfrm>
          <a:custGeom>
            <a:avLst/>
            <a:gdLst/>
            <a:ahLst/>
            <a:cxnLst/>
            <a:rect l="l" t="t" r="r" b="b"/>
            <a:pathLst>
              <a:path w="12065" h="19685">
                <a:moveTo>
                  <a:pt x="0" y="0"/>
                </a:moveTo>
                <a:lnTo>
                  <a:pt x="3822" y="6553"/>
                </a:lnTo>
                <a:lnTo>
                  <a:pt x="7696" y="13017"/>
                </a:lnTo>
                <a:lnTo>
                  <a:pt x="11658" y="19316"/>
                </a:lnTo>
                <a:lnTo>
                  <a:pt x="10922" y="18072"/>
                </a:lnTo>
                <a:lnTo>
                  <a:pt x="10198" y="16776"/>
                </a:lnTo>
                <a:lnTo>
                  <a:pt x="9423" y="15570"/>
                </a:lnTo>
                <a:lnTo>
                  <a:pt x="6261" y="10236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960EB31F-3D36-014E-993F-A7C56FDCB21A}"/>
              </a:ext>
            </a:extLst>
          </p:cNvPr>
          <p:cNvSpPr/>
          <p:nvPr/>
        </p:nvSpPr>
        <p:spPr>
          <a:xfrm>
            <a:off x="8175099" y="2626118"/>
            <a:ext cx="31115" cy="58419"/>
          </a:xfrm>
          <a:custGeom>
            <a:avLst/>
            <a:gdLst/>
            <a:ahLst/>
            <a:cxnLst/>
            <a:rect l="l" t="t" r="r" b="b"/>
            <a:pathLst>
              <a:path w="31115" h="58419">
                <a:moveTo>
                  <a:pt x="8536" y="17659"/>
                </a:moveTo>
                <a:lnTo>
                  <a:pt x="27075" y="52443"/>
                </a:lnTo>
                <a:lnTo>
                  <a:pt x="30556" y="58178"/>
                </a:lnTo>
                <a:lnTo>
                  <a:pt x="22561" y="44178"/>
                </a:lnTo>
                <a:lnTo>
                  <a:pt x="14778" y="29846"/>
                </a:lnTo>
                <a:lnTo>
                  <a:pt x="8536" y="17659"/>
                </a:lnTo>
                <a:close/>
              </a:path>
              <a:path w="31115" h="58419">
                <a:moveTo>
                  <a:pt x="0" y="0"/>
                </a:moveTo>
                <a:lnTo>
                  <a:pt x="7244" y="15135"/>
                </a:lnTo>
                <a:lnTo>
                  <a:pt x="8536" y="17659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5DE28EF7-29B0-EE4D-BDDE-0A0F2A60AC64}"/>
              </a:ext>
            </a:extLst>
          </p:cNvPr>
          <p:cNvSpPr/>
          <p:nvPr/>
        </p:nvSpPr>
        <p:spPr>
          <a:xfrm>
            <a:off x="5670188" y="3192753"/>
            <a:ext cx="1270" cy="3175"/>
          </a:xfrm>
          <a:custGeom>
            <a:avLst/>
            <a:gdLst/>
            <a:ahLst/>
            <a:cxnLst/>
            <a:rect l="l" t="t" r="r" b="b"/>
            <a:pathLst>
              <a:path w="1270" h="3175">
                <a:moveTo>
                  <a:pt x="0" y="0"/>
                </a:moveTo>
                <a:lnTo>
                  <a:pt x="101" y="2006"/>
                </a:lnTo>
                <a:lnTo>
                  <a:pt x="520" y="2603"/>
                </a:lnTo>
                <a:lnTo>
                  <a:pt x="888" y="2984"/>
                </a:lnTo>
                <a:lnTo>
                  <a:pt x="1206" y="3124"/>
                </a:lnTo>
                <a:lnTo>
                  <a:pt x="355" y="228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8E77CECA-6F21-7E41-92D0-C42A3F2E2455}"/>
              </a:ext>
            </a:extLst>
          </p:cNvPr>
          <p:cNvSpPr/>
          <p:nvPr/>
        </p:nvSpPr>
        <p:spPr>
          <a:xfrm>
            <a:off x="12175764" y="3702129"/>
            <a:ext cx="7620" cy="13970"/>
          </a:xfrm>
          <a:custGeom>
            <a:avLst/>
            <a:gdLst/>
            <a:ahLst/>
            <a:cxnLst/>
            <a:rect l="l" t="t" r="r" b="b"/>
            <a:pathLst>
              <a:path w="7620" h="13970">
                <a:moveTo>
                  <a:pt x="7569" y="0"/>
                </a:moveTo>
                <a:lnTo>
                  <a:pt x="5105" y="4622"/>
                </a:lnTo>
                <a:lnTo>
                  <a:pt x="2501" y="9156"/>
                </a:lnTo>
                <a:lnTo>
                  <a:pt x="0" y="13766"/>
                </a:lnTo>
                <a:lnTo>
                  <a:pt x="2667" y="9131"/>
                </a:lnTo>
                <a:lnTo>
                  <a:pt x="5359" y="4305"/>
                </a:lnTo>
                <a:lnTo>
                  <a:pt x="7569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3BD61584-208A-314B-82A8-7E7E5DAC978E}"/>
              </a:ext>
            </a:extLst>
          </p:cNvPr>
          <p:cNvSpPr/>
          <p:nvPr/>
        </p:nvSpPr>
        <p:spPr>
          <a:xfrm>
            <a:off x="7089120" y="3706712"/>
            <a:ext cx="55244" cy="70485"/>
          </a:xfrm>
          <a:custGeom>
            <a:avLst/>
            <a:gdLst/>
            <a:ahLst/>
            <a:cxnLst/>
            <a:rect l="l" t="t" r="r" b="b"/>
            <a:pathLst>
              <a:path w="55245" h="70485">
                <a:moveTo>
                  <a:pt x="0" y="0"/>
                </a:moveTo>
                <a:lnTo>
                  <a:pt x="12055" y="16340"/>
                </a:lnTo>
                <a:lnTo>
                  <a:pt x="25098" y="33529"/>
                </a:lnTo>
                <a:lnTo>
                  <a:pt x="39251" y="51540"/>
                </a:lnTo>
                <a:lnTo>
                  <a:pt x="54635" y="70345"/>
                </a:lnTo>
                <a:lnTo>
                  <a:pt x="40697" y="52983"/>
                </a:lnTo>
                <a:lnTo>
                  <a:pt x="26965" y="35453"/>
                </a:lnTo>
                <a:lnTo>
                  <a:pt x="13408" y="17783"/>
                </a:lnTo>
                <a:lnTo>
                  <a:pt x="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5A84A945-40EA-A34B-AF01-7B8243B1B496}"/>
              </a:ext>
            </a:extLst>
          </p:cNvPr>
          <p:cNvSpPr/>
          <p:nvPr/>
        </p:nvSpPr>
        <p:spPr>
          <a:xfrm>
            <a:off x="8266394" y="529680"/>
            <a:ext cx="14604" cy="2540"/>
          </a:xfrm>
          <a:custGeom>
            <a:avLst/>
            <a:gdLst/>
            <a:ahLst/>
            <a:cxnLst/>
            <a:rect l="l" t="t" r="r" b="b"/>
            <a:pathLst>
              <a:path w="14604" h="2540">
                <a:moveTo>
                  <a:pt x="14490" y="0"/>
                </a:moveTo>
                <a:lnTo>
                  <a:pt x="9652" y="673"/>
                </a:lnTo>
                <a:lnTo>
                  <a:pt x="4826" y="1460"/>
                </a:lnTo>
                <a:lnTo>
                  <a:pt x="0" y="2184"/>
                </a:lnTo>
                <a:lnTo>
                  <a:pt x="3289" y="1765"/>
                </a:lnTo>
                <a:lnTo>
                  <a:pt x="7912" y="1079"/>
                </a:lnTo>
                <a:lnTo>
                  <a:pt x="14490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70A99C9B-1C81-4E4C-9287-E96BDA15CB70}"/>
              </a:ext>
            </a:extLst>
          </p:cNvPr>
          <p:cNvSpPr/>
          <p:nvPr/>
        </p:nvSpPr>
        <p:spPr>
          <a:xfrm>
            <a:off x="7749804" y="704823"/>
            <a:ext cx="18415" cy="9525"/>
          </a:xfrm>
          <a:custGeom>
            <a:avLst/>
            <a:gdLst/>
            <a:ahLst/>
            <a:cxnLst/>
            <a:rect l="l" t="t" r="r" b="b"/>
            <a:pathLst>
              <a:path w="18415" h="9525">
                <a:moveTo>
                  <a:pt x="17932" y="0"/>
                </a:moveTo>
                <a:lnTo>
                  <a:pt x="11849" y="3098"/>
                </a:lnTo>
                <a:lnTo>
                  <a:pt x="0" y="9296"/>
                </a:lnTo>
                <a:lnTo>
                  <a:pt x="17932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C56370A9-5E5F-104E-8E3C-D65A949B88AA}"/>
              </a:ext>
            </a:extLst>
          </p:cNvPr>
          <p:cNvSpPr/>
          <p:nvPr/>
        </p:nvSpPr>
        <p:spPr>
          <a:xfrm>
            <a:off x="7610727" y="789325"/>
            <a:ext cx="19685" cy="12065"/>
          </a:xfrm>
          <a:custGeom>
            <a:avLst/>
            <a:gdLst/>
            <a:ahLst/>
            <a:cxnLst/>
            <a:rect l="l" t="t" r="r" b="b"/>
            <a:pathLst>
              <a:path w="19684" h="12065">
                <a:moveTo>
                  <a:pt x="19227" y="0"/>
                </a:moveTo>
                <a:lnTo>
                  <a:pt x="12801" y="3810"/>
                </a:lnTo>
                <a:lnTo>
                  <a:pt x="0" y="11531"/>
                </a:lnTo>
                <a:lnTo>
                  <a:pt x="5168" y="8534"/>
                </a:lnTo>
                <a:lnTo>
                  <a:pt x="11480" y="4749"/>
                </a:lnTo>
                <a:lnTo>
                  <a:pt x="19227" y="0"/>
                </a:lnTo>
                <a:close/>
              </a:path>
            </a:pathLst>
          </a:custGeom>
          <a:solidFill>
            <a:srgbClr val="D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6FFA19E5-7B94-5E4E-8369-A82957DA69A3}"/>
              </a:ext>
            </a:extLst>
          </p:cNvPr>
          <p:cNvSpPr txBox="1"/>
          <p:nvPr/>
        </p:nvSpPr>
        <p:spPr>
          <a:xfrm>
            <a:off x="646147" y="1385874"/>
            <a:ext cx="5021501" cy="35907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919480">
              <a:lnSpc>
                <a:spcPts val="4000"/>
              </a:lnSpc>
              <a:spcBef>
                <a:spcPts val="3854"/>
              </a:spcBef>
            </a:pPr>
            <a:r>
              <a:rPr lang="en-US" sz="3600" spc="-20" dirty="0">
                <a:solidFill>
                  <a:srgbClr val="7DB5B8"/>
                </a:solidFill>
                <a:latin typeface="Roboto-Thin"/>
                <a:cs typeface="Roboto-Thin"/>
              </a:rPr>
              <a:t>Considers corruption in natural disaster situations </a:t>
            </a:r>
            <a:r>
              <a:rPr lang="en-US" sz="3600" spc="-5" dirty="0">
                <a:solidFill>
                  <a:srgbClr val="304453"/>
                </a:solidFill>
                <a:latin typeface="Roboto-Thin"/>
                <a:cs typeface="Roboto-Thin"/>
              </a:rPr>
              <a:t>and outlines how experience can help prevent corruption related to Covid-19.</a:t>
            </a:r>
            <a:endParaRPr sz="3600" dirty="0">
              <a:latin typeface="Roboto-Thin"/>
              <a:cs typeface="Roboto-Thin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D8973-1BCE-9344-B0AD-ECA2E1668380}"/>
              </a:ext>
            </a:extLst>
          </p:cNvPr>
          <p:cNvSpPr/>
          <p:nvPr/>
        </p:nvSpPr>
        <p:spPr>
          <a:xfrm>
            <a:off x="533400" y="457200"/>
            <a:ext cx="5134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">
              <a:lnSpc>
                <a:spcPct val="100000"/>
              </a:lnSpc>
              <a:spcBef>
                <a:spcPts val="3075"/>
              </a:spcBef>
            </a:pPr>
            <a:r>
              <a:rPr lang="en-US" sz="4800" spc="135" dirty="0">
                <a:solidFill>
                  <a:srgbClr val="7DB5B8"/>
                </a:solidFill>
                <a:latin typeface="Roboto-Medium"/>
                <a:cs typeface="Roboto-Medium"/>
              </a:rPr>
              <a:t>Gretta </a:t>
            </a:r>
            <a:r>
              <a:rPr lang="en-US" sz="4800" spc="135" dirty="0" err="1">
                <a:solidFill>
                  <a:srgbClr val="7DB5B8"/>
                </a:solidFill>
                <a:latin typeface="Roboto-Medium"/>
                <a:cs typeface="Roboto-Medium"/>
              </a:rPr>
              <a:t>Fenner</a:t>
            </a:r>
            <a:endParaRPr lang="en-US" sz="4800" dirty="0">
              <a:latin typeface="Roboto-Medium"/>
              <a:cs typeface="Roboto-Medium"/>
            </a:endParaRP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8BD845F5-1CD5-AD48-9709-4B5B27B1E9C3}"/>
              </a:ext>
            </a:extLst>
          </p:cNvPr>
          <p:cNvSpPr txBox="1"/>
          <p:nvPr/>
        </p:nvSpPr>
        <p:spPr>
          <a:xfrm>
            <a:off x="1971090" y="5334000"/>
            <a:ext cx="2917230" cy="948337"/>
          </a:xfrm>
          <a:prstGeom prst="rect">
            <a:avLst/>
          </a:prstGeom>
        </p:spPr>
        <p:txBody>
          <a:bodyPr vert="horz" wrap="square" lIns="0" tIns="390525" rIns="0" bIns="0" rtlCol="0">
            <a:spAutoFit/>
          </a:bodyPr>
          <a:lstStyle/>
          <a:p>
            <a:pPr marL="12700" marR="919480">
              <a:spcBef>
                <a:spcPts val="3854"/>
              </a:spcBef>
            </a:pP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FELLOWS </a:t>
            </a:r>
            <a:b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RAISING THE BAR.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22" name="Picture 21" descr="A person wearing a black shirt&#10;&#10;Description automatically generated">
            <a:extLst>
              <a:ext uri="{FF2B5EF4-FFF2-40B4-BE49-F238E27FC236}">
                <a16:creationId xmlns:a16="http://schemas.microsoft.com/office/drawing/2014/main" id="{BD062FD4-AA27-554B-9BC4-FD67ED160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63" y="2151279"/>
            <a:ext cx="6162896" cy="4709189"/>
          </a:xfrm>
          <a:prstGeom prst="rect">
            <a:avLst/>
          </a:prstGeom>
        </p:spPr>
      </p:pic>
      <p:sp>
        <p:nvSpPr>
          <p:cNvPr id="21" name="object 3">
            <a:extLst>
              <a:ext uri="{FF2B5EF4-FFF2-40B4-BE49-F238E27FC236}">
                <a16:creationId xmlns:a16="http://schemas.microsoft.com/office/drawing/2014/main" id="{AC53B57F-A58C-0A42-BAC1-C23656512E1B}"/>
              </a:ext>
            </a:extLst>
          </p:cNvPr>
          <p:cNvSpPr txBox="1"/>
          <p:nvPr/>
        </p:nvSpPr>
        <p:spPr>
          <a:xfrm>
            <a:off x="646146" y="5021604"/>
            <a:ext cx="4242174" cy="267393"/>
          </a:xfrm>
          <a:prstGeom prst="rect">
            <a:avLst/>
          </a:prstGeom>
        </p:spPr>
        <p:txBody>
          <a:bodyPr vert="horz" wrap="square" lIns="0" tIns="12700" rIns="0" bIns="0" numCol="1" spcCol="274320" rtlCol="0">
            <a:noAutofit/>
          </a:bodyPr>
          <a:lstStyle/>
          <a:p>
            <a:pPr>
              <a:lnSpc>
                <a:spcPts val="1760"/>
              </a:lnSpc>
            </a:pPr>
            <a:r>
              <a:rPr lang="en-US" sz="1300" dirty="0">
                <a:solidFill>
                  <a:srgbClr val="7DB5B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More…</a:t>
            </a:r>
            <a:endParaRPr lang="en-US" sz="1300" dirty="0">
              <a:solidFill>
                <a:srgbClr val="7DB5B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558925"/>
      </p:ext>
    </p:extLst>
  </p:cSld>
  <p:clrMapOvr>
    <a:masterClrMapping/>
  </p:clrMapOvr>
  <p:transition spd="slow" advTm="7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6">
            <a:extLst>
              <a:ext uri="{FF2B5EF4-FFF2-40B4-BE49-F238E27FC236}">
                <a16:creationId xmlns:a16="http://schemas.microsoft.com/office/drawing/2014/main" id="{80CEF177-3E88-2647-AA39-92FA65F519BC}"/>
              </a:ext>
            </a:extLst>
          </p:cNvPr>
          <p:cNvSpPr txBox="1"/>
          <p:nvPr/>
        </p:nvSpPr>
        <p:spPr>
          <a:xfrm>
            <a:off x="646147" y="1385874"/>
            <a:ext cx="5715000" cy="2051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919480">
              <a:lnSpc>
                <a:spcPts val="4000"/>
              </a:lnSpc>
              <a:spcBef>
                <a:spcPts val="3854"/>
              </a:spcBef>
            </a:pPr>
            <a:r>
              <a:rPr lang="en-US" sz="3600" spc="-20" dirty="0">
                <a:solidFill>
                  <a:srgbClr val="7DB5B8"/>
                </a:solidFill>
                <a:latin typeface="Roboto-Thin"/>
                <a:cs typeface="Roboto-Thin"/>
              </a:rPr>
              <a:t>Contributes recent developments </a:t>
            </a:r>
            <a:r>
              <a:rPr lang="en-US" sz="3600" spc="-5" dirty="0">
                <a:solidFill>
                  <a:srgbClr val="304453"/>
                </a:solidFill>
                <a:latin typeface="Roboto-Thin"/>
                <a:cs typeface="Roboto-Thin"/>
              </a:rPr>
              <a:t>of the Swiss Federal corona state aid programs.</a:t>
            </a:r>
            <a:endParaRPr sz="3600" dirty="0">
              <a:latin typeface="Roboto-Thin"/>
              <a:cs typeface="Roboto-Thi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681481-2D0E-E249-9A23-2A3DC32E14FF}"/>
              </a:ext>
            </a:extLst>
          </p:cNvPr>
          <p:cNvSpPr/>
          <p:nvPr/>
        </p:nvSpPr>
        <p:spPr>
          <a:xfrm>
            <a:off x="533400" y="457200"/>
            <a:ext cx="571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">
              <a:lnSpc>
                <a:spcPct val="100000"/>
              </a:lnSpc>
              <a:spcBef>
                <a:spcPts val="3075"/>
              </a:spcBef>
            </a:pPr>
            <a:r>
              <a:rPr lang="en-US" sz="4800" spc="135" dirty="0">
                <a:solidFill>
                  <a:srgbClr val="7DB5B8"/>
                </a:solidFill>
                <a:latin typeface="Roboto-Medium"/>
                <a:cs typeface="Roboto-Medium"/>
              </a:rPr>
              <a:t>Daniel Lucien </a:t>
            </a:r>
            <a:r>
              <a:rPr lang="en-US" sz="4800" spc="135" dirty="0" err="1">
                <a:solidFill>
                  <a:srgbClr val="7DB5B8"/>
                </a:solidFill>
                <a:latin typeface="Roboto-Medium"/>
                <a:cs typeface="Roboto-Medium"/>
              </a:rPr>
              <a:t>Bühr</a:t>
            </a:r>
            <a:endParaRPr lang="en-US" sz="4800" dirty="0">
              <a:latin typeface="Roboto-Medium"/>
              <a:cs typeface="Roboto-Medium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92654FCA-4875-2C47-8314-C012FAED2A9F}"/>
              </a:ext>
            </a:extLst>
          </p:cNvPr>
          <p:cNvSpPr txBox="1"/>
          <p:nvPr/>
        </p:nvSpPr>
        <p:spPr>
          <a:xfrm>
            <a:off x="646146" y="3535395"/>
            <a:ext cx="4242174" cy="267393"/>
          </a:xfrm>
          <a:prstGeom prst="rect">
            <a:avLst/>
          </a:prstGeom>
        </p:spPr>
        <p:txBody>
          <a:bodyPr vert="horz" wrap="square" lIns="0" tIns="12700" rIns="0" bIns="0" numCol="1" spcCol="274320" rtlCol="0">
            <a:noAutofit/>
          </a:bodyPr>
          <a:lstStyle/>
          <a:p>
            <a:pPr>
              <a:lnSpc>
                <a:spcPts val="1760"/>
              </a:lnSpc>
            </a:pPr>
            <a:r>
              <a:rPr lang="en-US" sz="1300" dirty="0">
                <a:solidFill>
                  <a:srgbClr val="7DB5B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More…</a:t>
            </a:r>
            <a:endParaRPr lang="en-US" sz="1300" dirty="0">
              <a:solidFill>
                <a:srgbClr val="7DB5B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CEFB4D84-2AB3-9A4A-A34D-E207CA3790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30" b="15555"/>
          <a:stretch/>
        </p:blipFill>
        <p:spPr>
          <a:xfrm>
            <a:off x="5181600" y="872698"/>
            <a:ext cx="6858000" cy="5985302"/>
          </a:xfrm>
          <a:prstGeom prst="rect">
            <a:avLst/>
          </a:prstGeom>
        </p:spPr>
      </p:pic>
      <p:sp>
        <p:nvSpPr>
          <p:cNvPr id="7" name="object 16">
            <a:extLst>
              <a:ext uri="{FF2B5EF4-FFF2-40B4-BE49-F238E27FC236}">
                <a16:creationId xmlns:a16="http://schemas.microsoft.com/office/drawing/2014/main" id="{2CE4E4C8-6514-FA42-9B03-4F812E4D80B6}"/>
              </a:ext>
            </a:extLst>
          </p:cNvPr>
          <p:cNvSpPr txBox="1"/>
          <p:nvPr/>
        </p:nvSpPr>
        <p:spPr>
          <a:xfrm>
            <a:off x="1971090" y="5334000"/>
            <a:ext cx="2917230" cy="948337"/>
          </a:xfrm>
          <a:prstGeom prst="rect">
            <a:avLst/>
          </a:prstGeom>
        </p:spPr>
        <p:txBody>
          <a:bodyPr vert="horz" wrap="square" lIns="0" tIns="390525" rIns="0" bIns="0" rtlCol="0">
            <a:spAutoFit/>
          </a:bodyPr>
          <a:lstStyle/>
          <a:p>
            <a:pPr marL="12700" marR="919480">
              <a:spcBef>
                <a:spcPts val="3854"/>
              </a:spcBef>
            </a:pP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FELLOWS </a:t>
            </a:r>
            <a:b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pc="-20" dirty="0">
                <a:solidFill>
                  <a:srgbClr val="7DB5B8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RAISING THE BAR.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91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2813</TotalTime>
  <Words>527</Words>
  <Application>Microsoft Macintosh PowerPoint</Application>
  <PresentationFormat>Widescreen</PresentationFormat>
  <Paragraphs>66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Roboto</vt:lpstr>
      <vt:lpstr>Roboto Light</vt:lpstr>
      <vt:lpstr>Roboto-Thin</vt:lpstr>
      <vt:lpstr>Calibri</vt:lpstr>
      <vt:lpstr>Roboto-Medium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87</cp:revision>
  <dcterms:created xsi:type="dcterms:W3CDTF">2020-03-03T15:37:01Z</dcterms:created>
  <dcterms:modified xsi:type="dcterms:W3CDTF">2020-05-07T21:20:57Z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2020-03-03T00:00:00Z</vt:filetime>
  </property>
  <property fmtid="{D5CDD505-2E9C-101B-9397-08002B2CF9AE}" pid="3" name="Creator">
    <vt:lpwstr>Adobe InDesign 15.0 (Macintosh)</vt:lpwstr>
  </property>
  <property fmtid="{D5CDD505-2E9C-101B-9397-08002B2CF9AE}" pid="4" name="LastSaved">
    <vt:filetime>2020-03-03T00:00:00Z</vt:filetime>
  </property>
</Properties>
</file>