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1" r:id="rId16"/>
    <p:sldId id="270" r:id="rId17"/>
    <p:sldId id="274" r:id="rId18"/>
    <p:sldId id="272"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1" d="100"/>
          <a:sy n="101" d="100"/>
        </p:scale>
        <p:origin x="-1429" y="1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227AFD-6463-487E-A34F-33645F305263}" type="datetimeFigureOut">
              <a:rPr lang="en-US" smtClean="0"/>
              <a:t>4/13/2022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D6707C-3773-490E-AEE2-61BA3E8F4826}" type="slidenum">
              <a:rPr lang="en-US" smtClean="0"/>
              <a:t>‹#›</a:t>
            </a:fld>
            <a:endParaRPr lang="en-US"/>
          </a:p>
        </p:txBody>
      </p:sp>
    </p:spTree>
    <p:extLst>
      <p:ext uri="{BB962C8B-B14F-4D97-AF65-F5344CB8AC3E}">
        <p14:creationId xmlns:p14="http://schemas.microsoft.com/office/powerpoint/2010/main" val="202499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26FAE7-AFD6-44B5-A002-8FF9EB89F1E7}" type="datetime1">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62BF5-8DF7-45CF-99C2-54C03B78788E}" type="slidenum">
              <a:rPr lang="en-US" smtClean="0"/>
              <a:t>‹#›</a:t>
            </a:fld>
            <a:endParaRPr lang="en-US"/>
          </a:p>
        </p:txBody>
      </p:sp>
    </p:spTree>
    <p:extLst>
      <p:ext uri="{BB962C8B-B14F-4D97-AF65-F5344CB8AC3E}">
        <p14:creationId xmlns:p14="http://schemas.microsoft.com/office/powerpoint/2010/main" val="24715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F00B5-2037-43E5-82A6-40EF9705113D}" type="datetime1">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62BF5-8DF7-45CF-99C2-54C03B78788E}" type="slidenum">
              <a:rPr lang="en-US" smtClean="0"/>
              <a:t>‹#›</a:t>
            </a:fld>
            <a:endParaRPr lang="en-US"/>
          </a:p>
        </p:txBody>
      </p:sp>
    </p:spTree>
    <p:extLst>
      <p:ext uri="{BB962C8B-B14F-4D97-AF65-F5344CB8AC3E}">
        <p14:creationId xmlns:p14="http://schemas.microsoft.com/office/powerpoint/2010/main" val="75782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21FDA-F3A7-445E-A223-71BEF882EB70}" type="datetime1">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62BF5-8DF7-45CF-99C2-54C03B78788E}" type="slidenum">
              <a:rPr lang="en-US" smtClean="0"/>
              <a:t>‹#›</a:t>
            </a:fld>
            <a:endParaRPr lang="en-US"/>
          </a:p>
        </p:txBody>
      </p:sp>
    </p:spTree>
    <p:extLst>
      <p:ext uri="{BB962C8B-B14F-4D97-AF65-F5344CB8AC3E}">
        <p14:creationId xmlns:p14="http://schemas.microsoft.com/office/powerpoint/2010/main" val="400878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53880-68EE-4EA0-8552-A843DB72DAA9}" type="datetime1">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62BF5-8DF7-45CF-99C2-54C03B78788E}" type="slidenum">
              <a:rPr lang="en-US" smtClean="0"/>
              <a:t>‹#›</a:t>
            </a:fld>
            <a:endParaRPr lang="en-US"/>
          </a:p>
        </p:txBody>
      </p:sp>
    </p:spTree>
    <p:extLst>
      <p:ext uri="{BB962C8B-B14F-4D97-AF65-F5344CB8AC3E}">
        <p14:creationId xmlns:p14="http://schemas.microsoft.com/office/powerpoint/2010/main" val="337787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1E694-6545-45A5-B47C-A2AA63346CAD}" type="datetime1">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62BF5-8DF7-45CF-99C2-54C03B78788E}" type="slidenum">
              <a:rPr lang="en-US" smtClean="0"/>
              <a:t>‹#›</a:t>
            </a:fld>
            <a:endParaRPr lang="en-US"/>
          </a:p>
        </p:txBody>
      </p:sp>
    </p:spTree>
    <p:extLst>
      <p:ext uri="{BB962C8B-B14F-4D97-AF65-F5344CB8AC3E}">
        <p14:creationId xmlns:p14="http://schemas.microsoft.com/office/powerpoint/2010/main" val="305650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E46601-1169-4533-9A12-91C55CA8DD71}" type="datetime1">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62BF5-8DF7-45CF-99C2-54C03B78788E}" type="slidenum">
              <a:rPr lang="en-US" smtClean="0"/>
              <a:t>‹#›</a:t>
            </a:fld>
            <a:endParaRPr lang="en-US"/>
          </a:p>
        </p:txBody>
      </p:sp>
    </p:spTree>
    <p:extLst>
      <p:ext uri="{BB962C8B-B14F-4D97-AF65-F5344CB8AC3E}">
        <p14:creationId xmlns:p14="http://schemas.microsoft.com/office/powerpoint/2010/main" val="178411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8AB61-4F65-42F2-B21D-F7DD66C377CA}" type="datetime1">
              <a:rPr lang="en-US" smtClean="0"/>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62BF5-8DF7-45CF-99C2-54C03B78788E}" type="slidenum">
              <a:rPr lang="en-US" smtClean="0"/>
              <a:t>‹#›</a:t>
            </a:fld>
            <a:endParaRPr lang="en-US"/>
          </a:p>
        </p:txBody>
      </p:sp>
    </p:spTree>
    <p:extLst>
      <p:ext uri="{BB962C8B-B14F-4D97-AF65-F5344CB8AC3E}">
        <p14:creationId xmlns:p14="http://schemas.microsoft.com/office/powerpoint/2010/main" val="316229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686FFB-7A18-4A24-8BE3-68E15DC88C22}" type="datetime1">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62BF5-8DF7-45CF-99C2-54C03B78788E}" type="slidenum">
              <a:rPr lang="en-US" smtClean="0"/>
              <a:t>‹#›</a:t>
            </a:fld>
            <a:endParaRPr lang="en-US"/>
          </a:p>
        </p:txBody>
      </p:sp>
    </p:spTree>
    <p:extLst>
      <p:ext uri="{BB962C8B-B14F-4D97-AF65-F5344CB8AC3E}">
        <p14:creationId xmlns:p14="http://schemas.microsoft.com/office/powerpoint/2010/main" val="3393957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A2755-57AA-4C1D-BB99-A1FA59C4570B}" type="datetime1">
              <a:rPr lang="en-US" smtClean="0"/>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62BF5-8DF7-45CF-99C2-54C03B78788E}" type="slidenum">
              <a:rPr lang="en-US" smtClean="0"/>
              <a:t>‹#›</a:t>
            </a:fld>
            <a:endParaRPr lang="en-US"/>
          </a:p>
        </p:txBody>
      </p:sp>
    </p:spTree>
    <p:extLst>
      <p:ext uri="{BB962C8B-B14F-4D97-AF65-F5344CB8AC3E}">
        <p14:creationId xmlns:p14="http://schemas.microsoft.com/office/powerpoint/2010/main" val="2336475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E56967-8AC0-4D25-9C63-8EEB34413EAF}" type="datetime1">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62BF5-8DF7-45CF-99C2-54C03B78788E}" type="slidenum">
              <a:rPr lang="en-US" smtClean="0"/>
              <a:t>‹#›</a:t>
            </a:fld>
            <a:endParaRPr lang="en-US"/>
          </a:p>
        </p:txBody>
      </p:sp>
    </p:spTree>
    <p:extLst>
      <p:ext uri="{BB962C8B-B14F-4D97-AF65-F5344CB8AC3E}">
        <p14:creationId xmlns:p14="http://schemas.microsoft.com/office/powerpoint/2010/main" val="330844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18242-9FCA-4C3F-84B3-D8FD1BBA0A35}" type="datetime1">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62BF5-8DF7-45CF-99C2-54C03B78788E}" type="slidenum">
              <a:rPr lang="en-US" smtClean="0"/>
              <a:t>‹#›</a:t>
            </a:fld>
            <a:endParaRPr lang="en-US"/>
          </a:p>
        </p:txBody>
      </p:sp>
    </p:spTree>
    <p:extLst>
      <p:ext uri="{BB962C8B-B14F-4D97-AF65-F5344CB8AC3E}">
        <p14:creationId xmlns:p14="http://schemas.microsoft.com/office/powerpoint/2010/main" val="702259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A3D1C-CDEE-4DA0-ABC5-D56785B69CA8}" type="datetime1">
              <a:rPr lang="en-US" smtClean="0"/>
              <a:t>4/13/2022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62BF5-8DF7-45CF-99C2-54C03B78788E}" type="slidenum">
              <a:rPr lang="en-US" smtClean="0"/>
              <a:t>‹#›</a:t>
            </a:fld>
            <a:endParaRPr lang="en-US"/>
          </a:p>
        </p:txBody>
      </p:sp>
    </p:spTree>
    <p:extLst>
      <p:ext uri="{BB962C8B-B14F-4D97-AF65-F5344CB8AC3E}">
        <p14:creationId xmlns:p14="http://schemas.microsoft.com/office/powerpoint/2010/main" val="1493627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cc-cpi.int/news/al-bashir-case-icc-appeals-chamber-confirms-jordans-non-cooperation-reverses-decis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chrome-extension://efaidnbmnnnibpcajpcglclefindmkaj/viewer.html?pdfurl=https://legal.un.org/riaa/cases/vol_XXVI/505-630.pdf&amp;clen=3713236&amp;chunk=true" TargetMode="External"/><Relationship Id="rId2" Type="http://schemas.openxmlformats.org/officeDocument/2006/relationships/hyperlink" Target="https://news.un.org/en/story/2022/02/111161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ocs.google.com/document/d/11g1ELqh4PdeA5kBBwsr1f_U-h0RIZYIRuTUFm3BWN20/edit" TargetMode="External"/><Relationship Id="rId2" Type="http://schemas.openxmlformats.org/officeDocument/2006/relationships/hyperlink" Target="https://www.publicinternationallawandpolicygroup.org/ukraine-russia-conflict-roundtable" TargetMode="External"/><Relationship Id="rId1" Type="http://schemas.openxmlformats.org/officeDocument/2006/relationships/slideLayout" Target="../slideLayouts/slideLayout2.xml"/><Relationship Id="rId4" Type="http://schemas.openxmlformats.org/officeDocument/2006/relationships/hyperlink" Target="chrome-extension://efaidnbmnnnibpcajpcglclefindmkaj/viewer.html?pdfurl=https://www.ohchr.org/sites/default/files/Documents/Publications/OHCHR_BerkeleyProtocol.pdf&amp;clen=1226196&amp;chunk=tru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oecd.org/newsroom/statement-from-the-oecd-council-on-further-measures-in-response-to-russia-s-large-scale-aggression-against-ukraine.htm" TargetMode="External"/><Relationship Id="rId2" Type="http://schemas.openxmlformats.org/officeDocument/2006/relationships/hyperlink" Target="https://www.coe.int/en/web/portal/-/the-russian-federation-is-excluded-from-the-council-of-europe" TargetMode="External"/><Relationship Id="rId1" Type="http://schemas.openxmlformats.org/officeDocument/2006/relationships/slideLayout" Target="../slideLayouts/slideLayout2.xml"/><Relationship Id="rId5" Type="http://schemas.openxmlformats.org/officeDocument/2006/relationships/hyperlink" Target="https://news.un.org/en/story/2022/04/1115782" TargetMode="External"/><Relationship Id="rId4" Type="http://schemas.openxmlformats.org/officeDocument/2006/relationships/hyperlink" Target="https://ielrblog.com/index.php/2022/03/26/interpol-suspends-russias-ability-to-make-diffusion-notices-directly-and-deploys-team-to-moldova-while-ukraine-disconnects-from-interpol-network/"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icc-cpi.int/news/statement-prosecutor-fatou-bensouda-conclusion-preliminary-examination-situation-ukrain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cc-cpi.int/news/statement-icc-prosecutor-karim-aa-khan-qc-situation-ukraine-additional-referrals-japan-an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chrome-extension://efaidnbmnnnibpcajpcglclefindmkaj/viewer.html?pdfurl=https://www.icc-cpi.int/sites/default/files/RS-Eng.pdf&amp;clen=381805&amp;chunk=tru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chrome-extension://efaidnbmnnnibpcajpcglclefindmkaj/viewer.html?pdfurl=https://www.icc-cpi.int/sites/default/files/ElementsOfCrimesEng.pdf&amp;clen=337868&amp;chunk=true" TargetMode="External"/><Relationship Id="rId2" Type="http://schemas.openxmlformats.org/officeDocument/2006/relationships/hyperlink" Target="chrome-extension://efaidnbmnnnibpcajpcglclefindmkaj/viewer.html?pdfurl=https://www.icc-cpi.int/sites/default/files/RS-Eng.pdf&amp;clen=381805&amp;chunk=tru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EFFORTS AT ACCOUNTABILITY FOR RUSSIAN-UKRAINE CONFLICT</a:t>
            </a:r>
            <a:br>
              <a:rPr lang="en-US" dirty="0" smtClean="0"/>
            </a:br>
            <a:r>
              <a:rPr lang="en-US" dirty="0" smtClean="0"/>
              <a:t>International Academy of Financial Crime Litigators, Apr. 14, 2022</a:t>
            </a:r>
            <a:br>
              <a:rPr lang="en-US" dirty="0" smtClean="0"/>
            </a:br>
            <a:endParaRPr lang="en-US" dirty="0"/>
          </a:p>
        </p:txBody>
      </p:sp>
      <p:sp>
        <p:nvSpPr>
          <p:cNvPr id="3" name="Subtitle 2"/>
          <p:cNvSpPr>
            <a:spLocks noGrp="1"/>
          </p:cNvSpPr>
          <p:nvPr>
            <p:ph type="subTitle" idx="1"/>
          </p:nvPr>
        </p:nvSpPr>
        <p:spPr/>
        <p:txBody>
          <a:bodyPr/>
          <a:lstStyle/>
          <a:p>
            <a:r>
              <a:rPr lang="en-US" dirty="0" smtClean="0"/>
              <a:t>Bruce Zagaris</a:t>
            </a:r>
          </a:p>
          <a:p>
            <a:r>
              <a:rPr lang="en-US" dirty="0" smtClean="0"/>
              <a:t>Berliner Corcoran &amp; Rowe LLP</a:t>
            </a:r>
          </a:p>
          <a:p>
            <a:endParaRPr lang="en-US" dirty="0"/>
          </a:p>
        </p:txBody>
      </p:sp>
    </p:spTree>
    <p:extLst>
      <p:ext uri="{BB962C8B-B14F-4D97-AF65-F5344CB8AC3E}">
        <p14:creationId xmlns:p14="http://schemas.microsoft.com/office/powerpoint/2010/main" val="1831054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ICC</a:t>
            </a:r>
            <a:endParaRPr lang="en-US" dirty="0"/>
          </a:p>
        </p:txBody>
      </p:sp>
      <p:sp>
        <p:nvSpPr>
          <p:cNvPr id="3" name="Content Placeholder 2"/>
          <p:cNvSpPr>
            <a:spLocks noGrp="1"/>
          </p:cNvSpPr>
          <p:nvPr>
            <p:ph idx="1"/>
          </p:nvPr>
        </p:nvSpPr>
        <p:spPr>
          <a:xfrm>
            <a:off x="457200" y="1786841"/>
            <a:ext cx="8229600" cy="4525963"/>
          </a:xfrm>
        </p:spPr>
        <p:txBody>
          <a:bodyPr>
            <a:normAutofit fontScale="92500" lnSpcReduction="10000"/>
          </a:bodyPr>
          <a:lstStyle/>
          <a:p>
            <a:r>
              <a:rPr lang="en-US" b="1" dirty="0" smtClean="0"/>
              <a:t>2. Use of Indiscriminate Cluster Munitions</a:t>
            </a:r>
          </a:p>
          <a:p>
            <a:r>
              <a:rPr lang="en-US" dirty="0" smtClean="0"/>
              <a:t>The Russian military allegedly has frequently used indiscriminate cluster munitions that killed and injured civilians in </a:t>
            </a:r>
            <a:r>
              <a:rPr lang="en-US" dirty="0" err="1" smtClean="0"/>
              <a:t>Okhtyrka</a:t>
            </a:r>
            <a:r>
              <a:rPr lang="en-US" dirty="0" smtClean="0"/>
              <a:t>, </a:t>
            </a:r>
            <a:r>
              <a:rPr lang="en-US" dirty="0" err="1" smtClean="0"/>
              <a:t>Vuhledar</a:t>
            </a:r>
            <a:r>
              <a:rPr lang="en-US" dirty="0" smtClean="0"/>
              <a:t>, and </a:t>
            </a:r>
            <a:r>
              <a:rPr lang="en-US" dirty="0" err="1" smtClean="0"/>
              <a:t>Kharkiv</a:t>
            </a:r>
            <a:r>
              <a:rPr lang="en-US" dirty="0" smtClean="0"/>
              <a:t>.</a:t>
            </a:r>
          </a:p>
          <a:p>
            <a:r>
              <a:rPr lang="en-US" b="1" dirty="0" smtClean="0"/>
              <a:t>3. Willfully Causing Great Suffering and Murder of Civilians </a:t>
            </a:r>
          </a:p>
          <a:p>
            <a:r>
              <a:rPr lang="en-US" dirty="0" smtClean="0"/>
              <a:t>Bombing a theatre being used to shelter civilians, unlawfully killing at least 300 civilians and injuring an unknown number of </a:t>
            </a:r>
            <a:r>
              <a:rPr lang="en-US" dirty="0"/>
              <a:t>civilians </a:t>
            </a:r>
            <a:r>
              <a:rPr lang="en-US" dirty="0" smtClean="0"/>
              <a:t>in Mariupol.</a:t>
            </a:r>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10</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0"/>
            <a:ext cx="2362200" cy="1858015"/>
          </a:xfrm>
          <a:prstGeom prst="rect">
            <a:avLst/>
          </a:prstGeom>
        </p:spPr>
      </p:pic>
    </p:spTree>
    <p:extLst>
      <p:ext uri="{BB962C8B-B14F-4D97-AF65-F5344CB8AC3E}">
        <p14:creationId xmlns:p14="http://schemas.microsoft.com/office/powerpoint/2010/main" val="2741286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ICC</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4. Abduction and Detainment of </a:t>
            </a:r>
            <a:r>
              <a:rPr lang="en-US" b="1" dirty="0" err="1" smtClean="0"/>
              <a:t>Govt</a:t>
            </a:r>
            <a:r>
              <a:rPr lang="en-US" b="1" dirty="0" smtClean="0"/>
              <a:t> Officials and the Taking of Hostages </a:t>
            </a:r>
          </a:p>
          <a:p>
            <a:pPr marL="0" indent="0">
              <a:buNone/>
            </a:pPr>
            <a:r>
              <a:rPr lang="en-US" dirty="0" smtClean="0"/>
              <a:t>Notably Pripyat, </a:t>
            </a:r>
            <a:r>
              <a:rPr lang="en-US" dirty="0" err="1" smtClean="0"/>
              <a:t>Melitopol</a:t>
            </a:r>
            <a:r>
              <a:rPr lang="en-US" dirty="0" smtClean="0"/>
              <a:t>, </a:t>
            </a:r>
            <a:r>
              <a:rPr lang="en-US" dirty="0" err="1" smtClean="0"/>
              <a:t>Dniprorudne</a:t>
            </a:r>
            <a:r>
              <a:rPr lang="en-US" dirty="0" smtClean="0"/>
              <a:t>, </a:t>
            </a:r>
            <a:r>
              <a:rPr lang="en-US" dirty="0" err="1" smtClean="0"/>
              <a:t>Velykoburlutska</a:t>
            </a:r>
            <a:r>
              <a:rPr lang="en-US" dirty="0" smtClean="0"/>
              <a:t>, and </a:t>
            </a:r>
            <a:r>
              <a:rPr lang="en-US" dirty="0" err="1" smtClean="0"/>
              <a:t>Beryslav</a:t>
            </a:r>
            <a:r>
              <a:rPr lang="en-US" dirty="0" smtClean="0"/>
              <a:t> have endured such violations on a large scale.</a:t>
            </a:r>
          </a:p>
          <a:p>
            <a:pPr marL="0" indent="0">
              <a:buNone/>
            </a:pPr>
            <a:r>
              <a:rPr lang="en-US" b="1" dirty="0" smtClean="0"/>
              <a:t>5. Targeting of Journalists and Members of the Press </a:t>
            </a:r>
            <a:r>
              <a:rPr lang="en-US" dirty="0" smtClean="0"/>
              <a:t>– violates Articles 2 Common to the Geneva Conventions and Art. 71 of the Additional protocol.  In addition, intentionally launching indiscriminate attacks against civilians, as in Kyiv and </a:t>
            </a:r>
            <a:r>
              <a:rPr lang="en-US" dirty="0" err="1" smtClean="0"/>
              <a:t>Bucha</a:t>
            </a:r>
            <a:r>
              <a:rPr lang="en-US" dirty="0" smtClean="0"/>
              <a:t>.</a:t>
            </a:r>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11</a:t>
            </a:fld>
            <a:endParaRPr lang="en-US"/>
          </a:p>
        </p:txBody>
      </p:sp>
    </p:spTree>
    <p:extLst>
      <p:ext uri="{BB962C8B-B14F-4D97-AF65-F5344CB8AC3E}">
        <p14:creationId xmlns:p14="http://schemas.microsoft.com/office/powerpoint/2010/main" val="641767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ICC</a:t>
            </a:r>
            <a:endParaRPr lang="en-US" dirty="0"/>
          </a:p>
        </p:txBody>
      </p:sp>
      <p:sp>
        <p:nvSpPr>
          <p:cNvPr id="3" name="Content Placeholder 2"/>
          <p:cNvSpPr>
            <a:spLocks noGrp="1"/>
          </p:cNvSpPr>
          <p:nvPr>
            <p:ph idx="1"/>
          </p:nvPr>
        </p:nvSpPr>
        <p:spPr/>
        <p:txBody>
          <a:bodyPr>
            <a:normAutofit fontScale="92500"/>
          </a:bodyPr>
          <a:lstStyle/>
          <a:p>
            <a:r>
              <a:rPr lang="en-US" b="1" dirty="0" smtClean="0"/>
              <a:t>6. Bombing of Evacuation and Humanitarian Routes</a:t>
            </a:r>
          </a:p>
          <a:p>
            <a:r>
              <a:rPr lang="en-US" dirty="0" smtClean="0"/>
              <a:t>Targeting civilian escape routes and interfering with the delivery of humanitarian aid are violations of the Geneva Convention, as well as intentionally directing attacks toward the civilian population and murder of non-combatants.</a:t>
            </a:r>
          </a:p>
          <a:p>
            <a:r>
              <a:rPr lang="en-US" dirty="0" smtClean="0"/>
              <a:t>Mariupol, </a:t>
            </a:r>
            <a:r>
              <a:rPr lang="en-US" dirty="0" err="1" smtClean="0"/>
              <a:t>Irpin</a:t>
            </a:r>
            <a:r>
              <a:rPr lang="en-US" dirty="0" smtClean="0"/>
              <a:t>, Lyman, </a:t>
            </a:r>
            <a:r>
              <a:rPr lang="en-US" dirty="0" err="1" smtClean="0"/>
              <a:t>Bucha</a:t>
            </a:r>
            <a:r>
              <a:rPr lang="en-US" dirty="0" smtClean="0"/>
              <a:t>, train station at Kramatorsk.</a:t>
            </a:r>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12</a:t>
            </a:fld>
            <a:endParaRPr lang="en-US"/>
          </a:p>
        </p:txBody>
      </p:sp>
    </p:spTree>
    <p:extLst>
      <p:ext uri="{BB962C8B-B14F-4D97-AF65-F5344CB8AC3E}">
        <p14:creationId xmlns:p14="http://schemas.microsoft.com/office/powerpoint/2010/main" val="3778309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ICC</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7. Forced Deportation of Ukrainian Citizens</a:t>
            </a:r>
          </a:p>
          <a:p>
            <a:r>
              <a:rPr lang="en-US" dirty="0" smtClean="0"/>
              <a:t>Deportation of a population, enforced disappearance of persons, and unlawful deportation are each a violation of the Rome Statute.  </a:t>
            </a:r>
            <a:r>
              <a:rPr lang="en-US" dirty="0" err="1" smtClean="0"/>
              <a:t>Mauirpol</a:t>
            </a:r>
            <a:r>
              <a:rPr lang="en-US" dirty="0" smtClean="0"/>
              <a:t>, Donetsk, and Luhansk have had frequent occurrences of open and forcible deportation of Ukrainian citizens on behalf of the Russian Federation.</a:t>
            </a:r>
          </a:p>
          <a:p>
            <a:r>
              <a:rPr lang="en-US" b="1" dirty="0" smtClean="0"/>
              <a:t>Defenses: Head of State Immunity</a:t>
            </a:r>
            <a:r>
              <a:rPr lang="en-US" dirty="0" smtClean="0"/>
              <a:t>? In </a:t>
            </a:r>
            <a:r>
              <a:rPr lang="en-US" dirty="0" smtClean="0">
                <a:hlinkClick r:id="rId2"/>
              </a:rPr>
              <a:t>Al-Bashir</a:t>
            </a:r>
            <a:r>
              <a:rPr lang="en-US" dirty="0" smtClean="0"/>
              <a:t> (May 6, 2019), ICC App. </a:t>
            </a:r>
            <a:r>
              <a:rPr lang="en-US" dirty="0"/>
              <a:t>Trib. </a:t>
            </a:r>
            <a:r>
              <a:rPr lang="en-US" dirty="0" smtClean="0"/>
              <a:t>held Article </a:t>
            </a:r>
            <a:r>
              <a:rPr lang="en-US" dirty="0"/>
              <a:t>27(2) of the ICC Rome Statute, stipulating that immunities are not a bar to the exercise of jurisdiction, reflects the status of customary international law.</a:t>
            </a:r>
          </a:p>
        </p:txBody>
      </p:sp>
      <p:sp>
        <p:nvSpPr>
          <p:cNvPr id="6" name="Slide Number Placeholder 5"/>
          <p:cNvSpPr>
            <a:spLocks noGrp="1"/>
          </p:cNvSpPr>
          <p:nvPr>
            <p:ph type="sldNum" sz="quarter" idx="12"/>
          </p:nvPr>
        </p:nvSpPr>
        <p:spPr/>
        <p:txBody>
          <a:bodyPr/>
          <a:lstStyle/>
          <a:p>
            <a:fld id="{10962BF5-8DF7-45CF-99C2-54C03B78788E}" type="slidenum">
              <a:rPr lang="en-US" smtClean="0"/>
              <a:t>13</a:t>
            </a:fld>
            <a:endParaRPr lang="en-US"/>
          </a:p>
        </p:txBody>
      </p:sp>
    </p:spTree>
    <p:extLst>
      <p:ext uri="{BB962C8B-B14F-4D97-AF65-F5344CB8AC3E}">
        <p14:creationId xmlns:p14="http://schemas.microsoft.com/office/powerpoint/2010/main" val="2638661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ICJ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Ukraine’s application: Russia planned act of genocide</a:t>
            </a:r>
          </a:p>
          <a:p>
            <a:r>
              <a:rPr lang="en-US" dirty="0" smtClean="0"/>
              <a:t>B.	March 7 hearing: request to indicate provisional measures</a:t>
            </a:r>
          </a:p>
          <a:p>
            <a:r>
              <a:rPr lang="en-US" dirty="0" smtClean="0"/>
              <a:t>C.	March 16 Order for Provisional measures</a:t>
            </a:r>
          </a:p>
          <a:p>
            <a:r>
              <a:rPr lang="en-US" dirty="0" smtClean="0"/>
              <a:t>D.	Pending litigation in the ICJ from Ukraine’s case against Russia in 2017, accusing it of illegal acts in the eastern Donbass region and discriminating against the Crimean Tatar and ethnic Ukrainian communities in Crimea</a:t>
            </a:r>
          </a:p>
          <a:p>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14</a:t>
            </a:fld>
            <a:endParaRPr lang="en-US"/>
          </a:p>
        </p:txBody>
      </p:sp>
    </p:spTree>
    <p:extLst>
      <p:ext uri="{BB962C8B-B14F-4D97-AF65-F5344CB8AC3E}">
        <p14:creationId xmlns:p14="http://schemas.microsoft.com/office/powerpoint/2010/main" val="3417899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ICJ</a:t>
            </a:r>
          </a:p>
        </p:txBody>
      </p:sp>
      <p:sp>
        <p:nvSpPr>
          <p:cNvPr id="3" name="Content Placeholder 2"/>
          <p:cNvSpPr>
            <a:spLocks noGrp="1"/>
          </p:cNvSpPr>
          <p:nvPr>
            <p:ph idx="1"/>
          </p:nvPr>
        </p:nvSpPr>
        <p:spPr/>
        <p:txBody>
          <a:bodyPr>
            <a:normAutofit fontScale="92500" lnSpcReduction="10000"/>
          </a:bodyPr>
          <a:lstStyle/>
          <a:p>
            <a:r>
              <a:rPr lang="en-US" dirty="0" smtClean="0"/>
              <a:t>On Feb. 9, 2022, </a:t>
            </a:r>
            <a:r>
              <a:rPr lang="en-US" dirty="0" smtClean="0">
                <a:hlinkClick r:id="rId2"/>
              </a:rPr>
              <a:t>ICJ ordered</a:t>
            </a:r>
            <a:r>
              <a:rPr lang="en-US" dirty="0" smtClean="0"/>
              <a:t> Uganda to </a:t>
            </a:r>
            <a:r>
              <a:rPr lang="en-US" dirty="0"/>
              <a:t>pay the Democratic Republic of the Congo (DRC) $325 million in reparations related to </a:t>
            </a:r>
            <a:r>
              <a:rPr lang="en-US" dirty="0" smtClean="0"/>
              <a:t>the </a:t>
            </a:r>
            <a:r>
              <a:rPr lang="en-US" dirty="0"/>
              <a:t>conflict between the two nations from 1998 to </a:t>
            </a:r>
            <a:r>
              <a:rPr lang="en-US" dirty="0" smtClean="0"/>
              <a:t>2003.</a:t>
            </a:r>
          </a:p>
          <a:p>
            <a:r>
              <a:rPr lang="en-US" dirty="0"/>
              <a:t>The country will also receive $40 million for damage to property, and $60 million for damage to natural resources, including the looting and plundering of gold, diamonds and timber. </a:t>
            </a:r>
            <a:endParaRPr lang="en-US" dirty="0" smtClean="0"/>
          </a:p>
          <a:p>
            <a:r>
              <a:rPr lang="en-US" dirty="0" smtClean="0"/>
              <a:t>Other recent reparation precedents: </a:t>
            </a:r>
            <a:r>
              <a:rPr lang="en-US" dirty="0" smtClean="0">
                <a:hlinkClick r:id="rId3"/>
              </a:rPr>
              <a:t>2009 Eritrea-Ethiopia Claims Commission</a:t>
            </a:r>
            <a:r>
              <a:rPr lang="en-US" dirty="0" smtClean="0"/>
              <a:t>.</a:t>
            </a:r>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15</a:t>
            </a:fld>
            <a:endParaRPr lang="en-US"/>
          </a:p>
        </p:txBody>
      </p:sp>
    </p:spTree>
    <p:extLst>
      <p:ext uri="{BB962C8B-B14F-4D97-AF65-F5344CB8AC3E}">
        <p14:creationId xmlns:p14="http://schemas.microsoft.com/office/powerpoint/2010/main" val="3650039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ALTERNATIVE </a:t>
            </a:r>
            <a:r>
              <a:rPr lang="en-US" dirty="0" smtClean="0"/>
              <a:t>FORA </a:t>
            </a:r>
            <a:r>
              <a:rPr lang="en-US" dirty="0" smtClean="0"/>
              <a:t>OF ACCOUNTABILITY</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A.	European Court of Human Rights</a:t>
            </a:r>
            <a:r>
              <a:rPr lang="en-US" dirty="0"/>
              <a:t>: – Mar. 2 – Interim Measure</a:t>
            </a:r>
          </a:p>
          <a:p>
            <a:r>
              <a:rPr lang="en-US" b="1" dirty="0"/>
              <a:t>B.	UN Human Rights Council Initiative</a:t>
            </a:r>
            <a:r>
              <a:rPr lang="en-US" dirty="0"/>
              <a:t> – Mar. 4 – decision to establish independent international commission of </a:t>
            </a:r>
            <a:r>
              <a:rPr lang="en-US" dirty="0" smtClean="0"/>
              <a:t>inquiry</a:t>
            </a:r>
          </a:p>
          <a:p>
            <a:r>
              <a:rPr lang="en-US" b="1" dirty="0"/>
              <a:t>C.	OSCE Initiative </a:t>
            </a:r>
            <a:r>
              <a:rPr lang="en-US" dirty="0"/>
              <a:t>– Mar. 3 – offer to send mission of experts to address the human rights and humanitarian </a:t>
            </a:r>
            <a:r>
              <a:rPr lang="en-US" dirty="0" smtClean="0"/>
              <a:t>impacts &amp; establish facts &amp; circumstances of possible cases of war crimes and crimes against humanity</a:t>
            </a:r>
          </a:p>
          <a:p>
            <a:endParaRPr lang="en-US" dirty="0"/>
          </a:p>
          <a:p>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16</a:t>
            </a:fld>
            <a:endParaRPr lang="en-US"/>
          </a:p>
        </p:txBody>
      </p:sp>
    </p:spTree>
    <p:extLst>
      <p:ext uri="{BB962C8B-B14F-4D97-AF65-F5344CB8AC3E}">
        <p14:creationId xmlns:p14="http://schemas.microsoft.com/office/powerpoint/2010/main" val="3988401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IV. ALTERNATIVE </a:t>
            </a:r>
            <a:r>
              <a:rPr lang="en-US" dirty="0" smtClean="0"/>
              <a:t>FORA </a:t>
            </a:r>
            <a:r>
              <a:rPr lang="en-US" dirty="0"/>
              <a:t>OF ACCOUNTABILITY</a:t>
            </a:r>
          </a:p>
        </p:txBody>
      </p:sp>
      <p:sp>
        <p:nvSpPr>
          <p:cNvPr id="3" name="Content Placeholder 2"/>
          <p:cNvSpPr>
            <a:spLocks noGrp="1"/>
          </p:cNvSpPr>
          <p:nvPr>
            <p:ph idx="1"/>
          </p:nvPr>
        </p:nvSpPr>
        <p:spPr/>
        <p:txBody>
          <a:bodyPr>
            <a:normAutofit fontScale="92500" lnSpcReduction="10000"/>
          </a:bodyPr>
          <a:lstStyle/>
          <a:p>
            <a:r>
              <a:rPr lang="en-US" dirty="0" smtClean="0"/>
              <a:t>D. </a:t>
            </a:r>
            <a:r>
              <a:rPr lang="en-US" b="1" dirty="0" smtClean="0"/>
              <a:t>Australia and The Netherlands Start case against Russia at the </a:t>
            </a:r>
            <a:r>
              <a:rPr lang="en-US" b="1" dirty="0" smtClean="0"/>
              <a:t>International </a:t>
            </a:r>
            <a:r>
              <a:rPr lang="en-US" b="1" dirty="0" smtClean="0"/>
              <a:t>Civil Aviation Organization (ICAO) </a:t>
            </a:r>
            <a:r>
              <a:rPr lang="en-US" dirty="0" smtClean="0"/>
              <a:t>(Mar. 14).</a:t>
            </a:r>
          </a:p>
          <a:p>
            <a:r>
              <a:rPr lang="en-US" dirty="0" smtClean="0"/>
              <a:t>It seeks to hold Russia accountable for its alleged role in the downing of Malaysia Airlines Flight MH17.</a:t>
            </a:r>
          </a:p>
          <a:p>
            <a:r>
              <a:rPr lang="en-US" dirty="0" smtClean="0"/>
              <a:t>Rare procedure is under ICAO’s Chicago Convention to force negotiation over compensation payments to families of the victims.</a:t>
            </a:r>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17</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3144" y="5562600"/>
            <a:ext cx="2590800" cy="1295400"/>
          </a:xfrm>
          <a:prstGeom prst="rect">
            <a:avLst/>
          </a:prstGeom>
        </p:spPr>
      </p:pic>
    </p:spTree>
    <p:extLst>
      <p:ext uri="{BB962C8B-B14F-4D97-AF65-F5344CB8AC3E}">
        <p14:creationId xmlns:p14="http://schemas.microsoft.com/office/powerpoint/2010/main" val="953863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IV. </a:t>
            </a:r>
            <a:r>
              <a:rPr lang="en-US"/>
              <a:t>ALTERNATIVE </a:t>
            </a:r>
            <a:r>
              <a:rPr lang="en-US" smtClean="0"/>
              <a:t>FORA </a:t>
            </a:r>
            <a:r>
              <a:rPr lang="en-US" dirty="0"/>
              <a:t>OF ACCOUNTABILITY</a:t>
            </a:r>
          </a:p>
        </p:txBody>
      </p:sp>
      <p:sp>
        <p:nvSpPr>
          <p:cNvPr id="3" name="Content Placeholder 2"/>
          <p:cNvSpPr>
            <a:spLocks noGrp="1"/>
          </p:cNvSpPr>
          <p:nvPr>
            <p:ph idx="1"/>
          </p:nvPr>
        </p:nvSpPr>
        <p:spPr/>
        <p:txBody>
          <a:bodyPr/>
          <a:lstStyle/>
          <a:p>
            <a:r>
              <a:rPr lang="en-US" b="1" dirty="0"/>
              <a:t>D.	Regional or Global Justice </a:t>
            </a:r>
            <a:r>
              <a:rPr lang="en-US" b="1" dirty="0" smtClean="0"/>
              <a:t>Mechanisms</a:t>
            </a:r>
          </a:p>
          <a:p>
            <a:r>
              <a:rPr lang="en-US" dirty="0" smtClean="0"/>
              <a:t>UN Gen. Ass., as it created the International, Independent, and Impartial Mechanism for Syria </a:t>
            </a:r>
          </a:p>
          <a:p>
            <a:r>
              <a:rPr lang="en-US" dirty="0" smtClean="0"/>
              <a:t>UN S.C. created Special Tribunal for Sierra Leone</a:t>
            </a:r>
          </a:p>
          <a:p>
            <a:r>
              <a:rPr lang="en-US" dirty="0" smtClean="0"/>
              <a:t>Regional Tribunal by a consortium of interested states?</a:t>
            </a:r>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18</a:t>
            </a:fld>
            <a:endParaRPr lang="en-US"/>
          </a:p>
        </p:txBody>
      </p:sp>
    </p:spTree>
    <p:extLst>
      <p:ext uri="{BB962C8B-B14F-4D97-AF65-F5344CB8AC3E}">
        <p14:creationId xmlns:p14="http://schemas.microsoft.com/office/powerpoint/2010/main" val="2337117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ROLES OF NGOs</a:t>
            </a:r>
            <a:endParaRPr lang="en-US" dirty="0"/>
          </a:p>
        </p:txBody>
      </p:sp>
      <p:sp>
        <p:nvSpPr>
          <p:cNvPr id="3" name="Content Placeholder 2"/>
          <p:cNvSpPr>
            <a:spLocks noGrp="1"/>
          </p:cNvSpPr>
          <p:nvPr>
            <p:ph idx="1"/>
          </p:nvPr>
        </p:nvSpPr>
        <p:spPr/>
        <p:txBody>
          <a:bodyPr>
            <a:normAutofit fontScale="77500" lnSpcReduction="20000"/>
          </a:bodyPr>
          <a:lstStyle/>
          <a:p>
            <a:pPr lvl="0">
              <a:lnSpc>
                <a:spcPct val="115000"/>
              </a:lnSpc>
              <a:spcBef>
                <a:spcPts val="0"/>
              </a:spcBef>
              <a:buFont typeface="+mj-lt"/>
              <a:buAutoNum type="alphaU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ea typeface="Times New Roman"/>
                <a:cs typeface="Times New Roman"/>
              </a:rPr>
              <a:t>Document violations of international humanitarian law and collect evidence for court cases</a:t>
            </a:r>
            <a:endParaRPr lang="en-US" sz="2800" dirty="0">
              <a:ea typeface="Calibri"/>
              <a:cs typeface="Times New Roman"/>
            </a:endParaRPr>
          </a:p>
          <a:p>
            <a:pPr lvl="0">
              <a:lnSpc>
                <a:spcPct val="115000"/>
              </a:lnSpc>
              <a:spcBef>
                <a:spcPts val="0"/>
              </a:spcBef>
              <a:buFont typeface="+mj-lt"/>
              <a:buAutoNum type="alphaU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ea typeface="Times New Roman"/>
                <a:cs typeface="Times New Roman"/>
              </a:rPr>
              <a:t>Examples of work: </a:t>
            </a:r>
            <a:r>
              <a:rPr lang="en-US" dirty="0">
                <a:ea typeface="Times New Roman"/>
                <a:cs typeface="Times New Roman"/>
                <a:hlinkClick r:id="rId2"/>
              </a:rPr>
              <a:t>Public International Law and Policy Group (PILPG)</a:t>
            </a:r>
            <a:endParaRPr lang="en-US" sz="2800" dirty="0">
              <a:ea typeface="Calibri"/>
              <a:cs typeface="Times New Roman"/>
            </a:endParaRPr>
          </a:p>
          <a:p>
            <a:pPr lvl="0">
              <a:lnSpc>
                <a:spcPct val="115000"/>
              </a:lnSpc>
              <a:spcBef>
                <a:spcPts val="0"/>
              </a:spcBef>
              <a:buFont typeface="+mj-lt"/>
              <a:buAutoNum type="alphaU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ea typeface="Calibri"/>
                <a:cs typeface="Times New Roman"/>
              </a:rPr>
              <a:t>Resources for individuals seeking to collect or preserve evidence of serious human rights violations and atrocity crimes in Ukraine </a:t>
            </a:r>
            <a:r>
              <a:rPr lang="en-US" u="sng" dirty="0">
                <a:solidFill>
                  <a:srgbClr val="0000FF"/>
                </a:solidFill>
                <a:ea typeface="Calibri"/>
                <a:cs typeface="Times New Roman"/>
                <a:hlinkClick r:id="rId3"/>
              </a:rPr>
              <a:t>https://docs.google.com/document/d/11g1ELqh4PdeA5kBBwsr1f_U-h0RIZYIRuTUFm3BWN20/edit</a:t>
            </a:r>
            <a:endParaRPr lang="en-US" sz="2800" dirty="0">
              <a:ea typeface="Calibri"/>
              <a:cs typeface="Times New Roman"/>
            </a:endParaRPr>
          </a:p>
          <a:p>
            <a:pPr lvl="0">
              <a:lnSpc>
                <a:spcPct val="115000"/>
              </a:lnSpc>
              <a:spcBef>
                <a:spcPts val="0"/>
              </a:spcBef>
              <a:buFont typeface="+mj-lt"/>
              <a:buAutoNum type="alphaU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u="sng" dirty="0">
                <a:solidFill>
                  <a:srgbClr val="0000FF"/>
                </a:solidFill>
                <a:ea typeface="Calibri"/>
                <a:cs typeface="Times New Roman"/>
                <a:hlinkClick r:id="rId4"/>
              </a:rPr>
              <a:t>The Berkeley Protocol on Digital Open Source Investigations</a:t>
            </a:r>
            <a:endParaRPr lang="en-US" sz="2800" dirty="0">
              <a:ea typeface="Calibri"/>
              <a:cs typeface="Times New Roman"/>
            </a:endParaRPr>
          </a:p>
          <a:p>
            <a:pPr marL="347345" marR="0" indent="0">
              <a:lnSpc>
                <a:spcPct val="115000"/>
              </a:lnSpc>
              <a:spcBef>
                <a:spcPts val="0"/>
              </a:spcBef>
              <a:spcAft>
                <a:spcPts val="0"/>
              </a:spcAft>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a:ea typeface="Calibri"/>
                <a:cs typeface="Times New Roman"/>
              </a:rPr>
              <a:t> </a:t>
            </a:r>
            <a:endParaRPr lang="en-US" sz="2800" dirty="0">
              <a:ea typeface="Calibri"/>
              <a:cs typeface="Times New Roman"/>
            </a:endParaRPr>
          </a:p>
        </p:txBody>
      </p:sp>
      <p:sp>
        <p:nvSpPr>
          <p:cNvPr id="6" name="Slide Number Placeholder 5"/>
          <p:cNvSpPr>
            <a:spLocks noGrp="1"/>
          </p:cNvSpPr>
          <p:nvPr>
            <p:ph type="sldNum" sz="quarter" idx="12"/>
          </p:nvPr>
        </p:nvSpPr>
        <p:spPr/>
        <p:txBody>
          <a:bodyPr/>
          <a:lstStyle/>
          <a:p>
            <a:fld id="{10962BF5-8DF7-45CF-99C2-54C03B78788E}" type="slidenum">
              <a:rPr lang="en-US" smtClean="0"/>
              <a:t>19</a:t>
            </a:fld>
            <a:endParaRPr lang="en-US"/>
          </a:p>
        </p:txBody>
      </p:sp>
    </p:spTree>
    <p:extLst>
      <p:ext uri="{BB962C8B-B14F-4D97-AF65-F5344CB8AC3E}">
        <p14:creationId xmlns:p14="http://schemas.microsoft.com/office/powerpoint/2010/main" val="1076745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presentation outlines various efforts at accountability for crimes in the Russia-Ukraine conflict.</a:t>
            </a:r>
          </a:p>
          <a:p>
            <a:r>
              <a:rPr lang="en-US" dirty="0" smtClean="0"/>
              <a:t>It provides an overview of initiatives in the ICC, ICJ, ECtHR, UN Council of Human Rights, OSCE, and even the ICAO.</a:t>
            </a:r>
          </a:p>
          <a:p>
            <a:r>
              <a:rPr lang="en-US" dirty="0" smtClean="0"/>
              <a:t>It also discusses the potential of a new tribunal, especially with jurisdiction over the crime of aggression.</a:t>
            </a:r>
          </a:p>
          <a:p>
            <a:r>
              <a:rPr lang="en-US" dirty="0" smtClean="0"/>
              <a:t>It also discusses some of the collateral consequences of the conflict.</a:t>
            </a:r>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2</a:t>
            </a:fld>
            <a:endParaRPr lang="en-US"/>
          </a:p>
        </p:txBody>
      </p:sp>
    </p:spTree>
    <p:extLst>
      <p:ext uri="{BB962C8B-B14F-4D97-AF65-F5344CB8AC3E}">
        <p14:creationId xmlns:p14="http://schemas.microsoft.com/office/powerpoint/2010/main" val="2257019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COLLATERAL CONSEQUENCES</a:t>
            </a:r>
            <a:endParaRPr lang="en-US" dirty="0"/>
          </a:p>
        </p:txBody>
      </p:sp>
      <p:sp>
        <p:nvSpPr>
          <p:cNvPr id="3" name="Content Placeholder 2"/>
          <p:cNvSpPr>
            <a:spLocks noGrp="1"/>
          </p:cNvSpPr>
          <p:nvPr>
            <p:ph idx="1"/>
          </p:nvPr>
        </p:nvSpPr>
        <p:spPr/>
        <p:txBody>
          <a:bodyPr/>
          <a:lstStyle/>
          <a:p>
            <a:pPr lvl="0">
              <a:lnSpc>
                <a:spcPct val="115000"/>
              </a:lnSpc>
              <a:spcBef>
                <a:spcPts val="0"/>
              </a:spcBef>
              <a:buFont typeface="+mj-lt"/>
              <a:buAutoNum type="alphaU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smtClean="0">
                <a:ea typeface="Calibri"/>
                <a:cs typeface="Times New Roman"/>
                <a:hlinkClick r:id="rId2"/>
              </a:rPr>
              <a:t> March 16.,Council </a:t>
            </a:r>
            <a:r>
              <a:rPr lang="en-US" dirty="0">
                <a:ea typeface="Calibri"/>
                <a:cs typeface="Times New Roman"/>
                <a:hlinkClick r:id="rId2"/>
              </a:rPr>
              <a:t>of Europe Expels </a:t>
            </a:r>
            <a:r>
              <a:rPr lang="en-US" dirty="0" smtClean="0">
                <a:ea typeface="Calibri"/>
                <a:cs typeface="Times New Roman"/>
                <a:hlinkClick r:id="rId2"/>
              </a:rPr>
              <a:t>Russia</a:t>
            </a:r>
            <a:r>
              <a:rPr lang="en-US" dirty="0" smtClean="0">
                <a:ea typeface="Calibri"/>
                <a:cs typeface="Times New Roman"/>
              </a:rPr>
              <a:t>.</a:t>
            </a:r>
          </a:p>
          <a:p>
            <a:pPr lvl="0">
              <a:lnSpc>
                <a:spcPct val="115000"/>
              </a:lnSpc>
              <a:spcBef>
                <a:spcPts val="0"/>
              </a:spcBef>
              <a:buFont typeface="+mj-lt"/>
              <a:buAutoNum type="alphaU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smtClean="0">
                <a:ea typeface="Calibri"/>
                <a:cs typeface="Times New Roman"/>
                <a:hlinkClick r:id="rId3"/>
              </a:rPr>
              <a:t> March 8, OECD </a:t>
            </a:r>
            <a:r>
              <a:rPr lang="en-US" dirty="0">
                <a:ea typeface="Calibri"/>
                <a:cs typeface="Times New Roman"/>
                <a:hlinkClick r:id="rId3"/>
              </a:rPr>
              <a:t>Suspends </a:t>
            </a:r>
            <a:r>
              <a:rPr lang="en-US" dirty="0" smtClean="0">
                <a:ea typeface="Calibri"/>
                <a:cs typeface="Times New Roman"/>
                <a:hlinkClick r:id="rId3"/>
              </a:rPr>
              <a:t>Russia</a:t>
            </a:r>
            <a:r>
              <a:rPr lang="en-US" dirty="0" smtClean="0">
                <a:ea typeface="Calibri"/>
                <a:cs typeface="Times New Roman"/>
              </a:rPr>
              <a:t>.</a:t>
            </a:r>
            <a:endParaRPr lang="en-US" sz="2800" dirty="0">
              <a:ea typeface="Calibri"/>
              <a:cs typeface="Times New Roman"/>
            </a:endParaRPr>
          </a:p>
          <a:p>
            <a:pPr lvl="0">
              <a:lnSpc>
                <a:spcPct val="115000"/>
              </a:lnSpc>
              <a:spcBef>
                <a:spcPts val="0"/>
              </a:spcBef>
              <a:buFont typeface="+mj-lt"/>
              <a:buAutoNum type="alphaU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smtClean="0">
                <a:ea typeface="Calibri"/>
                <a:cs typeface="Times New Roman"/>
                <a:hlinkClick r:id="rId4"/>
              </a:rPr>
              <a:t> March 10, Interpol </a:t>
            </a:r>
            <a:r>
              <a:rPr lang="en-US" dirty="0">
                <a:ea typeface="Calibri"/>
                <a:cs typeface="Times New Roman"/>
                <a:hlinkClick r:id="rId4"/>
              </a:rPr>
              <a:t>Suspends Russia’s Right to Send Diffusion </a:t>
            </a:r>
            <a:r>
              <a:rPr lang="en-US" dirty="0" smtClean="0">
                <a:ea typeface="Calibri"/>
                <a:cs typeface="Times New Roman"/>
                <a:hlinkClick r:id="rId4"/>
              </a:rPr>
              <a:t>Notices</a:t>
            </a:r>
            <a:r>
              <a:rPr lang="en-US" dirty="0" smtClean="0">
                <a:ea typeface="Calibri"/>
                <a:cs typeface="Times New Roman"/>
              </a:rPr>
              <a:t> directly.</a:t>
            </a:r>
          </a:p>
          <a:p>
            <a:pPr lvl="0">
              <a:lnSpc>
                <a:spcPct val="115000"/>
              </a:lnSpc>
              <a:spcBef>
                <a:spcPts val="0"/>
              </a:spcBef>
              <a:buFont typeface="+mj-lt"/>
              <a:buAutoNum type="alphaU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smtClean="0">
                <a:ea typeface="Calibri"/>
                <a:cs typeface="Times New Roman"/>
              </a:rPr>
              <a:t> On Apr. 7, the </a:t>
            </a:r>
            <a:r>
              <a:rPr lang="en-US" dirty="0" smtClean="0">
                <a:ea typeface="Calibri"/>
                <a:cs typeface="Times New Roman"/>
                <a:hlinkClick r:id="rId5"/>
              </a:rPr>
              <a:t>UN G.A. suspended Russia from the UN Human </a:t>
            </a:r>
            <a:r>
              <a:rPr lang="en-US" smtClean="0">
                <a:ea typeface="Calibri"/>
                <a:cs typeface="Times New Roman"/>
                <a:hlinkClick r:id="rId5"/>
              </a:rPr>
              <a:t>Rights Council</a:t>
            </a:r>
            <a:r>
              <a:rPr lang="en-US" smtClean="0">
                <a:ea typeface="Calibri"/>
                <a:cs typeface="Times New Roman"/>
              </a:rPr>
              <a:t>.</a:t>
            </a:r>
            <a:endParaRPr lang="en-US" dirty="0" smtClean="0">
              <a:ea typeface="Calibri"/>
              <a:cs typeface="Times New Roman"/>
            </a:endParaRPr>
          </a:p>
          <a:p>
            <a:pPr lvl="0">
              <a:lnSpc>
                <a:spcPct val="115000"/>
              </a:lnSpc>
              <a:spcBef>
                <a:spcPts val="0"/>
              </a:spcBef>
              <a:buFont typeface="+mj-lt"/>
              <a:buAutoNum type="alphaU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2800" dirty="0">
              <a:ea typeface="Calibri"/>
              <a:cs typeface="Times New Roman"/>
            </a:endParaRPr>
          </a:p>
        </p:txBody>
      </p:sp>
      <p:sp>
        <p:nvSpPr>
          <p:cNvPr id="4" name="Slide Number Placeholder 3"/>
          <p:cNvSpPr>
            <a:spLocks noGrp="1"/>
          </p:cNvSpPr>
          <p:nvPr>
            <p:ph type="sldNum" sz="quarter" idx="12"/>
          </p:nvPr>
        </p:nvSpPr>
        <p:spPr/>
        <p:txBody>
          <a:bodyPr/>
          <a:lstStyle/>
          <a:p>
            <a:fld id="{10962BF5-8DF7-45CF-99C2-54C03B78788E}" type="slidenum">
              <a:rPr lang="en-US" smtClean="0"/>
              <a:t>20</a:t>
            </a:fld>
            <a:endParaRPr lang="en-US"/>
          </a:p>
        </p:txBody>
      </p:sp>
    </p:spTree>
    <p:extLst>
      <p:ext uri="{BB962C8B-B14F-4D97-AF65-F5344CB8AC3E}">
        <p14:creationId xmlns:p14="http://schemas.microsoft.com/office/powerpoint/2010/main" val="277527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ICC</a:t>
            </a: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dirty="0" smtClean="0">
                <a:hlinkClick r:id="rId2"/>
              </a:rPr>
              <a:t>Dec. 11, 2020, Prosecutor announced completion of her examination</a:t>
            </a:r>
            <a:r>
              <a:rPr lang="en-US" dirty="0" smtClean="0"/>
              <a:t>: a reasonable basis exists to believe war crimes and crimes against humanity have been committed in the conflict in Ukraine resulting from her investigation, which started on Apr. 24, 2014.</a:t>
            </a:r>
          </a:p>
          <a:p>
            <a:r>
              <a:rPr lang="en-US" dirty="0" smtClean="0"/>
              <a:t>Next step: request authorization from Pre-Trial Chamber to open an investigation into the situation.</a:t>
            </a:r>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3</a:t>
            </a:fld>
            <a:endParaRPr lang="en-US"/>
          </a:p>
        </p:txBody>
      </p:sp>
    </p:spTree>
    <p:extLst>
      <p:ext uri="{BB962C8B-B14F-4D97-AF65-F5344CB8AC3E}">
        <p14:creationId xmlns:p14="http://schemas.microsoft.com/office/powerpoint/2010/main" val="1860807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ICC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41 Countries have referred the situation in Ukraine.</a:t>
            </a:r>
          </a:p>
          <a:p>
            <a:r>
              <a:rPr lang="en-US" dirty="0" smtClean="0"/>
              <a:t>B.   ICC Prosecutor confirmed that a reasonable basis exists to believe that both alleged war crimes and crimes against humanity have been committed in the conflict,</a:t>
            </a:r>
          </a:p>
          <a:p>
            <a:r>
              <a:rPr lang="en-US" dirty="0" smtClean="0"/>
              <a:t>C.  </a:t>
            </a:r>
            <a:r>
              <a:rPr lang="en-US" dirty="0" smtClean="0">
                <a:hlinkClick r:id="rId2"/>
              </a:rPr>
              <a:t>Mar. 11: Prosecutor </a:t>
            </a:r>
            <a:r>
              <a:rPr lang="en-US" dirty="0" smtClean="0"/>
              <a:t>said he sent an investigative team to the region and established dedicated portal through which to submit evidence.</a:t>
            </a:r>
          </a:p>
          <a:p>
            <a:r>
              <a:rPr lang="en-US" dirty="0" smtClean="0"/>
              <a:t>D. ICC’s Preliminary Investigation reviews crimes ag humanity committed in the context of the “</a:t>
            </a:r>
            <a:r>
              <a:rPr lang="en-US" dirty="0" err="1" smtClean="0"/>
              <a:t>Maidan</a:t>
            </a:r>
            <a:r>
              <a:rPr lang="en-US" dirty="0" smtClean="0"/>
              <a:t>” protests between Nov. 21, 2013 and Feb. 22, 2014.</a:t>
            </a:r>
          </a:p>
          <a:p>
            <a:r>
              <a:rPr lang="en-US" dirty="0" smtClean="0"/>
              <a:t>E. Lack of Jurisdiction for the ICC to adjudicate the crime of aggression.</a:t>
            </a:r>
          </a:p>
          <a:p>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4</a:t>
            </a:fld>
            <a:endParaRPr lang="en-US"/>
          </a:p>
        </p:txBody>
      </p:sp>
    </p:spTree>
    <p:extLst>
      <p:ext uri="{BB962C8B-B14F-4D97-AF65-F5344CB8AC3E}">
        <p14:creationId xmlns:p14="http://schemas.microsoft.com/office/powerpoint/2010/main" val="4240223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ICC</a:t>
            </a:r>
            <a:endParaRPr lang="en-US" dirty="0"/>
          </a:p>
        </p:txBody>
      </p:sp>
      <p:sp>
        <p:nvSpPr>
          <p:cNvPr id="3" name="Content Placeholder 2"/>
          <p:cNvSpPr>
            <a:spLocks noGrp="1"/>
          </p:cNvSpPr>
          <p:nvPr>
            <p:ph idx="1"/>
          </p:nvPr>
        </p:nvSpPr>
        <p:spPr/>
        <p:txBody>
          <a:bodyPr>
            <a:normAutofit lnSpcReduction="10000"/>
          </a:bodyPr>
          <a:lstStyle/>
          <a:p>
            <a:r>
              <a:rPr lang="en-US" b="1" dirty="0" smtClean="0"/>
              <a:t>F. Potential Substantive Offenses</a:t>
            </a:r>
          </a:p>
          <a:p>
            <a:r>
              <a:rPr lang="en-US" dirty="0" smtClean="0"/>
              <a:t>1</a:t>
            </a:r>
            <a:r>
              <a:rPr lang="en-US" b="1" dirty="0" smtClean="0"/>
              <a:t>. </a:t>
            </a:r>
            <a:r>
              <a:rPr lang="en-US" b="1" dirty="0" smtClean="0">
                <a:hlinkClick r:id="rId2"/>
              </a:rPr>
              <a:t>Art. 7: crime against humanity </a:t>
            </a:r>
            <a:r>
              <a:rPr lang="en-US" dirty="0" smtClean="0"/>
              <a:t>“any of the listed acts as part of a “widespread or systematic attack directed against any civil population with knowledge of the attack.”</a:t>
            </a:r>
          </a:p>
          <a:p>
            <a:r>
              <a:rPr lang="en-US" dirty="0" smtClean="0"/>
              <a:t>Has a </a:t>
            </a:r>
            <a:r>
              <a:rPr lang="en-US" i="1" dirty="0" err="1" smtClean="0"/>
              <a:t>mens</a:t>
            </a:r>
            <a:r>
              <a:rPr lang="en-US" i="1" dirty="0" smtClean="0"/>
              <a:t> rea </a:t>
            </a:r>
            <a:r>
              <a:rPr lang="en-US" dirty="0" smtClean="0"/>
              <a:t>of knowledge, but does not require that the perpetrator had actual knowledge of the attack, details of the plan, or policy of the state organization.</a:t>
            </a:r>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5</a:t>
            </a:fld>
            <a:endParaRPr lang="en-US"/>
          </a:p>
        </p:txBody>
      </p:sp>
    </p:spTree>
    <p:extLst>
      <p:ext uri="{BB962C8B-B14F-4D97-AF65-F5344CB8AC3E}">
        <p14:creationId xmlns:p14="http://schemas.microsoft.com/office/powerpoint/2010/main" val="3800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ICC</a:t>
            </a:r>
            <a:endParaRPr lang="en-US" dirty="0"/>
          </a:p>
        </p:txBody>
      </p:sp>
      <p:sp>
        <p:nvSpPr>
          <p:cNvPr id="3" name="Content Placeholder 2"/>
          <p:cNvSpPr>
            <a:spLocks noGrp="1"/>
          </p:cNvSpPr>
          <p:nvPr>
            <p:ph idx="1"/>
          </p:nvPr>
        </p:nvSpPr>
        <p:spPr/>
        <p:txBody>
          <a:bodyPr>
            <a:normAutofit lnSpcReduction="10000"/>
          </a:bodyPr>
          <a:lstStyle/>
          <a:p>
            <a:r>
              <a:rPr lang="en-US" dirty="0" err="1" smtClean="0"/>
              <a:t>CaH</a:t>
            </a:r>
            <a:r>
              <a:rPr lang="en-US" dirty="0" smtClean="0"/>
              <a:t> include murder, extermination, enslavement, forced deportation, imprisonment, torture, rape and other sex crimes, persecution, enforced disappearance, apartheid, and other inhuman acts “of a similar character”</a:t>
            </a:r>
          </a:p>
          <a:p>
            <a:r>
              <a:rPr lang="en-US" dirty="0" smtClean="0"/>
              <a:t>Art. 7 of the </a:t>
            </a:r>
            <a:r>
              <a:rPr lang="en-US" dirty="0" smtClean="0">
                <a:hlinkClick r:id="rId2"/>
              </a:rPr>
              <a:t>Rome Statute </a:t>
            </a:r>
            <a:r>
              <a:rPr lang="en-US" dirty="0" smtClean="0"/>
              <a:t>and the </a:t>
            </a:r>
            <a:r>
              <a:rPr lang="en-US" dirty="0" smtClean="0">
                <a:hlinkClick r:id="rId3"/>
              </a:rPr>
              <a:t>Rome Statute Elements of Crimes supplement </a:t>
            </a:r>
            <a:r>
              <a:rPr lang="en-US" dirty="0" smtClean="0"/>
              <a:t>provide further clarification.</a:t>
            </a:r>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6</a:t>
            </a:fld>
            <a:endParaRPr lang="en-US"/>
          </a:p>
        </p:txBody>
      </p:sp>
    </p:spTree>
    <p:extLst>
      <p:ext uri="{BB962C8B-B14F-4D97-AF65-F5344CB8AC3E}">
        <p14:creationId xmlns:p14="http://schemas.microsoft.com/office/powerpoint/2010/main" val="3529017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ICC</a:t>
            </a:r>
            <a:endParaRPr lang="en-US" dirty="0"/>
          </a:p>
        </p:txBody>
      </p:sp>
      <p:sp>
        <p:nvSpPr>
          <p:cNvPr id="3" name="Content Placeholder 2"/>
          <p:cNvSpPr>
            <a:spLocks noGrp="1"/>
          </p:cNvSpPr>
          <p:nvPr>
            <p:ph idx="1"/>
          </p:nvPr>
        </p:nvSpPr>
        <p:spPr/>
        <p:txBody>
          <a:bodyPr>
            <a:normAutofit fontScale="92500"/>
          </a:bodyPr>
          <a:lstStyle/>
          <a:p>
            <a:r>
              <a:rPr lang="en-US" b="1" dirty="0" smtClean="0"/>
              <a:t>Art. 8: War Crimes</a:t>
            </a:r>
            <a:r>
              <a:rPr lang="en-US" dirty="0" smtClean="0"/>
              <a:t>: committed during either international or non-international armed conflict.</a:t>
            </a:r>
          </a:p>
          <a:p>
            <a:r>
              <a:rPr lang="en-US" dirty="0" smtClean="0"/>
              <a:t>Any “grave breaches” of the Geneva Conventions, including willful killing, torture or inhuman treatment, willfully causing great suffering, extensive destruction of property, depriving prisoners of war various rights, unlawful deportation or transfer of individuals, and the taking of hostages.</a:t>
            </a:r>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7</a:t>
            </a:fld>
            <a:endParaRPr lang="en-US"/>
          </a:p>
        </p:txBody>
      </p:sp>
    </p:spTree>
    <p:extLst>
      <p:ext uri="{BB962C8B-B14F-4D97-AF65-F5344CB8AC3E}">
        <p14:creationId xmlns:p14="http://schemas.microsoft.com/office/powerpoint/2010/main" val="149019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ICC</a:t>
            </a:r>
            <a:endParaRPr lang="en-US" dirty="0"/>
          </a:p>
        </p:txBody>
      </p:sp>
      <p:sp>
        <p:nvSpPr>
          <p:cNvPr id="3" name="Content Placeholder 2"/>
          <p:cNvSpPr>
            <a:spLocks noGrp="1"/>
          </p:cNvSpPr>
          <p:nvPr>
            <p:ph idx="1"/>
          </p:nvPr>
        </p:nvSpPr>
        <p:spPr/>
        <p:txBody>
          <a:bodyPr/>
          <a:lstStyle/>
          <a:p>
            <a:r>
              <a:rPr lang="en-US" dirty="0" smtClean="0"/>
              <a:t>2</a:t>
            </a:r>
            <a:r>
              <a:rPr lang="en-US" baseline="30000" dirty="0" smtClean="0"/>
              <a:t>nd</a:t>
            </a:r>
            <a:r>
              <a:rPr lang="en-US" dirty="0" smtClean="0"/>
              <a:t> section of Art. 8 includes various other violations of int’l humanitarian and human rights law, including but not limited to launching intentional or indiscriminate attacks against civilian populations, targeting civilian infrastructure or religious, cultural, medical, or educational institutions, and the use of various types of inhuman weapons or projectiles.</a:t>
            </a:r>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8</a:t>
            </a:fld>
            <a:endParaRPr lang="en-US"/>
          </a:p>
        </p:txBody>
      </p:sp>
    </p:spTree>
    <p:extLst>
      <p:ext uri="{BB962C8B-B14F-4D97-AF65-F5344CB8AC3E}">
        <p14:creationId xmlns:p14="http://schemas.microsoft.com/office/powerpoint/2010/main" val="2379351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ICC</a:t>
            </a:r>
            <a:endParaRPr lang="en-US" dirty="0"/>
          </a:p>
        </p:txBody>
      </p:sp>
      <p:sp>
        <p:nvSpPr>
          <p:cNvPr id="3" name="Content Placeholder 2"/>
          <p:cNvSpPr>
            <a:spLocks noGrp="1"/>
          </p:cNvSpPr>
          <p:nvPr>
            <p:ph idx="1"/>
          </p:nvPr>
        </p:nvSpPr>
        <p:spPr>
          <a:xfrm>
            <a:off x="457200" y="1143000"/>
            <a:ext cx="8229600" cy="4525963"/>
          </a:xfrm>
        </p:spPr>
        <p:txBody>
          <a:bodyPr>
            <a:normAutofit lnSpcReduction="10000"/>
          </a:bodyPr>
          <a:lstStyle/>
          <a:p>
            <a:r>
              <a:rPr lang="en-US" dirty="0" smtClean="0"/>
              <a:t>To convict an individual of a war crime, the prosecutor must establish that the individual directed or participated in the conduct.</a:t>
            </a:r>
          </a:p>
          <a:p>
            <a:r>
              <a:rPr lang="en-US" b="1" dirty="0" smtClean="0"/>
              <a:t>G. Likely Charges</a:t>
            </a:r>
          </a:p>
          <a:p>
            <a:r>
              <a:rPr lang="en-US" b="1" dirty="0" smtClean="0"/>
              <a:t>1. Unlawful Targeting of Medical Facilities </a:t>
            </a:r>
            <a:r>
              <a:rPr lang="en-US" dirty="0" smtClean="0"/>
              <a:t>– destruction of facilities, including bombing a maternity hospital in Mariupol on Mar. 9, a children’s hospital in </a:t>
            </a:r>
            <a:r>
              <a:rPr lang="en-US" dirty="0" err="1" smtClean="0"/>
              <a:t>Zhtomyr</a:t>
            </a:r>
            <a:r>
              <a:rPr lang="en-US" dirty="0" smtClean="0"/>
              <a:t> on Mar. 2, a psychiatric hospital in </a:t>
            </a:r>
            <a:r>
              <a:rPr lang="en-US" dirty="0" err="1" smtClean="0"/>
              <a:t>Kharkiv</a:t>
            </a:r>
            <a:r>
              <a:rPr lang="en-US" dirty="0" smtClean="0"/>
              <a:t> on Mar. 11.</a:t>
            </a:r>
            <a:endParaRPr lang="en-US" dirty="0"/>
          </a:p>
        </p:txBody>
      </p:sp>
      <p:sp>
        <p:nvSpPr>
          <p:cNvPr id="6" name="Slide Number Placeholder 5"/>
          <p:cNvSpPr>
            <a:spLocks noGrp="1"/>
          </p:cNvSpPr>
          <p:nvPr>
            <p:ph type="sldNum" sz="quarter" idx="12"/>
          </p:nvPr>
        </p:nvSpPr>
        <p:spPr/>
        <p:txBody>
          <a:bodyPr/>
          <a:lstStyle/>
          <a:p>
            <a:fld id="{10962BF5-8DF7-45CF-99C2-54C03B78788E}" type="slidenum">
              <a:rPr lang="en-US" smtClean="0"/>
              <a:t>9</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5295025"/>
            <a:ext cx="2300288" cy="153073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5234354"/>
            <a:ext cx="2847975" cy="1600200"/>
          </a:xfrm>
          <a:prstGeom prst="rect">
            <a:avLst/>
          </a:prstGeom>
        </p:spPr>
      </p:pic>
    </p:spTree>
    <p:extLst>
      <p:ext uri="{BB962C8B-B14F-4D97-AF65-F5344CB8AC3E}">
        <p14:creationId xmlns:p14="http://schemas.microsoft.com/office/powerpoint/2010/main" val="3209550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1232</Words>
  <Application>Microsoft Office PowerPoint</Application>
  <PresentationFormat>On-screen Show (4:3)</PresentationFormat>
  <Paragraphs>102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EFFORTS AT ACCOUNTABILITY FOR RUSSIAN-UKRAINE CONFLICT International Academy of Financial Crime Litigators, Apr. 14, 2022 </vt:lpstr>
      <vt:lpstr>I. INTRODUCTION</vt:lpstr>
      <vt:lpstr>II. ICC</vt:lpstr>
      <vt:lpstr>II. ICC</vt:lpstr>
      <vt:lpstr>II. ICC</vt:lpstr>
      <vt:lpstr>II. ICC</vt:lpstr>
      <vt:lpstr>II. ICC</vt:lpstr>
      <vt:lpstr>II. ICC</vt:lpstr>
      <vt:lpstr>II. ICC</vt:lpstr>
      <vt:lpstr>II. ICC</vt:lpstr>
      <vt:lpstr>II. ICC</vt:lpstr>
      <vt:lpstr>II. ICC</vt:lpstr>
      <vt:lpstr>II. ICC</vt:lpstr>
      <vt:lpstr>III. ICJ </vt:lpstr>
      <vt:lpstr>III. ICJ</vt:lpstr>
      <vt:lpstr>IV. ALTERNATIVE FORA OF ACCOUNTABILITY</vt:lpstr>
      <vt:lpstr>IV. ALTERNATIVE FORA OF ACCOUNTABILITY</vt:lpstr>
      <vt:lpstr>IV. ALTERNATIVE FORA OF ACCOUNTABILITY</vt:lpstr>
      <vt:lpstr>V. ROLES OF NGOs</vt:lpstr>
      <vt:lpstr>VI. COLLATERAL CONSEQUENCES</vt:lpstr>
    </vt:vector>
  </TitlesOfParts>
  <Company>Berliner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EFFORTS AT ACCOUNTABILITY FOR RUSSIAN-UKRAINE CONFLICT International Academy of Financial Crime Litigators</dc:title>
  <dc:creator>Bruce Zagaris</dc:creator>
  <cp:lastModifiedBy>Bruce Zagaris</cp:lastModifiedBy>
  <cp:revision>17</cp:revision>
  <dcterms:created xsi:type="dcterms:W3CDTF">2022-04-13T00:12:22Z</dcterms:created>
  <dcterms:modified xsi:type="dcterms:W3CDTF">2022-04-14T00:42:09Z</dcterms:modified>
</cp:coreProperties>
</file>