
<file path=[Content_Types].xml><?xml version="1.0" encoding="utf-8"?>
<Types xmlns="http://schemas.openxmlformats.org/package/2006/content-types">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0" r:id="rId4"/>
    <p:sldId id="271" r:id="rId5"/>
    <p:sldId id="272" r:id="rId6"/>
    <p:sldId id="273" r:id="rId7"/>
    <p:sldId id="274" r:id="rId8"/>
    <p:sldId id="275" r:id="rId9"/>
    <p:sldId id="291" r:id="rId10"/>
    <p:sldId id="276" r:id="rId11"/>
    <p:sldId id="277" r:id="rId12"/>
    <p:sldId id="278" r:id="rId13"/>
    <p:sldId id="279" r:id="rId14"/>
    <p:sldId id="280" r:id="rId15"/>
    <p:sldId id="281" r:id="rId16"/>
    <p:sldId id="282" r:id="rId17"/>
    <p:sldId id="283" r:id="rId18"/>
    <p:sldId id="285" r:id="rId19"/>
    <p:sldId id="286" r:id="rId20"/>
    <p:sldId id="287" r:id="rId21"/>
    <p:sldId id="288" r:id="rId22"/>
    <p:sldId id="289" r:id="rId23"/>
    <p:sldId id="290"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60"/>
  </p:normalViewPr>
  <p:slideViewPr>
    <p:cSldViewPr snapToGrid="0">
      <p:cViewPr varScale="1">
        <p:scale>
          <a:sx n="98" d="100"/>
          <a:sy n="98" d="100"/>
        </p:scale>
        <p:origin x="96" y="19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red Davis" userId="3a102513d10861f1" providerId="LiveId" clId="{F4D98B7D-DAC8-4262-8559-4711F6589D6C}"/>
    <pc:docChg chg="undo custSel addSld modSld">
      <pc:chgData name="Fred Davis" userId="3a102513d10861f1" providerId="LiveId" clId="{F4D98B7D-DAC8-4262-8559-4711F6589D6C}" dt="2024-04-24T13:53:34.124" v="4580" actId="20577"/>
      <pc:docMkLst>
        <pc:docMk/>
      </pc:docMkLst>
      <pc:sldChg chg="addSp delSp modSp mod setBg">
        <pc:chgData name="Fred Davis" userId="3a102513d10861f1" providerId="LiveId" clId="{F4D98B7D-DAC8-4262-8559-4711F6589D6C}" dt="2024-04-24T13:46:02.065" v="4478" actId="14100"/>
        <pc:sldMkLst>
          <pc:docMk/>
          <pc:sldMk cId="0" sldId="256"/>
        </pc:sldMkLst>
        <pc:spChg chg="mod">
          <ac:chgData name="Fred Davis" userId="3a102513d10861f1" providerId="LiveId" clId="{F4D98B7D-DAC8-4262-8559-4711F6589D6C}" dt="2024-04-24T13:45:56.071" v="4477" actId="20577"/>
          <ac:spMkLst>
            <pc:docMk/>
            <pc:sldMk cId="0" sldId="256"/>
            <ac:spMk id="2" creationId="{00000000-0000-0000-0000-000000000000}"/>
          </ac:spMkLst>
        </pc:spChg>
        <pc:spChg chg="add del">
          <ac:chgData name="Fred Davis" userId="3a102513d10861f1" providerId="LiveId" clId="{F4D98B7D-DAC8-4262-8559-4711F6589D6C}" dt="2024-04-19T23:38:49.711" v="4429" actId="26606"/>
          <ac:spMkLst>
            <pc:docMk/>
            <pc:sldMk cId="0" sldId="256"/>
            <ac:spMk id="7" creationId="{6F5A5072-7B47-4D32-B52A-4EBBF590B8A5}"/>
          </ac:spMkLst>
        </pc:spChg>
        <pc:spChg chg="add del">
          <ac:chgData name="Fred Davis" userId="3a102513d10861f1" providerId="LiveId" clId="{F4D98B7D-DAC8-4262-8559-4711F6589D6C}" dt="2024-04-19T23:38:49.711" v="4429" actId="26606"/>
          <ac:spMkLst>
            <pc:docMk/>
            <pc:sldMk cId="0" sldId="256"/>
            <ac:spMk id="9" creationId="{9715DAF0-AE1B-46C9-8A6B-DB2AA05AB91D}"/>
          </ac:spMkLst>
        </pc:spChg>
        <pc:spChg chg="add del">
          <ac:chgData name="Fred Davis" userId="3a102513d10861f1" providerId="LiveId" clId="{F4D98B7D-DAC8-4262-8559-4711F6589D6C}" dt="2024-04-19T23:38:49.711" v="4429" actId="26606"/>
          <ac:spMkLst>
            <pc:docMk/>
            <pc:sldMk cId="0" sldId="256"/>
            <ac:spMk id="11" creationId="{6016219D-510E-4184-9090-6D5578A87BD1}"/>
          </ac:spMkLst>
        </pc:spChg>
        <pc:spChg chg="add del">
          <ac:chgData name="Fred Davis" userId="3a102513d10861f1" providerId="LiveId" clId="{F4D98B7D-DAC8-4262-8559-4711F6589D6C}" dt="2024-04-19T23:38:49.711" v="4429" actId="26606"/>
          <ac:spMkLst>
            <pc:docMk/>
            <pc:sldMk cId="0" sldId="256"/>
            <ac:spMk id="13" creationId="{AFF4A713-7B75-4B21-90D7-5AB19547C728}"/>
          </ac:spMkLst>
        </pc:spChg>
        <pc:spChg chg="add del">
          <ac:chgData name="Fred Davis" userId="3a102513d10861f1" providerId="LiveId" clId="{F4D98B7D-DAC8-4262-8559-4711F6589D6C}" dt="2024-04-19T23:38:49.711" v="4429" actId="26606"/>
          <ac:spMkLst>
            <pc:docMk/>
            <pc:sldMk cId="0" sldId="256"/>
            <ac:spMk id="15" creationId="{DC631C0B-6DA6-4E57-8231-CE32B3434A7E}"/>
          </ac:spMkLst>
        </pc:spChg>
        <pc:spChg chg="add del">
          <ac:chgData name="Fred Davis" userId="3a102513d10861f1" providerId="LiveId" clId="{F4D98B7D-DAC8-4262-8559-4711F6589D6C}" dt="2024-04-19T23:38:49.711" v="4429" actId="26606"/>
          <ac:spMkLst>
            <pc:docMk/>
            <pc:sldMk cId="0" sldId="256"/>
            <ac:spMk id="17" creationId="{C29501E6-A978-4A61-9689-9085AF97A53A}"/>
          </ac:spMkLst>
        </pc:spChg>
        <pc:spChg chg="add del">
          <ac:chgData name="Fred Davis" userId="3a102513d10861f1" providerId="LiveId" clId="{F4D98B7D-DAC8-4262-8559-4711F6589D6C}" dt="2024-04-19T23:38:53.114" v="4431" actId="26606"/>
          <ac:spMkLst>
            <pc:docMk/>
            <pc:sldMk cId="0" sldId="256"/>
            <ac:spMk id="19" creationId="{FFD48BC7-DC40-47DE-87EE-9F4B6ECB9ABB}"/>
          </ac:spMkLst>
        </pc:spChg>
        <pc:spChg chg="add del">
          <ac:chgData name="Fred Davis" userId="3a102513d10861f1" providerId="LiveId" clId="{F4D98B7D-DAC8-4262-8559-4711F6589D6C}" dt="2024-04-19T23:38:53.114" v="4431" actId="26606"/>
          <ac:spMkLst>
            <pc:docMk/>
            <pc:sldMk cId="0" sldId="256"/>
            <ac:spMk id="20" creationId="{E502BBC7-2C76-46F3-BC24-5985BC13DB88}"/>
          </ac:spMkLst>
        </pc:spChg>
        <pc:spChg chg="add del">
          <ac:chgData name="Fred Davis" userId="3a102513d10861f1" providerId="LiveId" clId="{F4D98B7D-DAC8-4262-8559-4711F6589D6C}" dt="2024-04-19T23:38:53.114" v="4431" actId="26606"/>
          <ac:spMkLst>
            <pc:docMk/>
            <pc:sldMk cId="0" sldId="256"/>
            <ac:spMk id="21" creationId="{C7F28D52-2A5F-4D23-81AE-7CB8B591C7AF}"/>
          </ac:spMkLst>
        </pc:spChg>
        <pc:spChg chg="add del">
          <ac:chgData name="Fred Davis" userId="3a102513d10861f1" providerId="LiveId" clId="{F4D98B7D-DAC8-4262-8559-4711F6589D6C}" dt="2024-04-19T23:38:53.114" v="4431" actId="26606"/>
          <ac:spMkLst>
            <pc:docMk/>
            <pc:sldMk cId="0" sldId="256"/>
            <ac:spMk id="22" creationId="{3629484E-3792-4B3D-89AD-7C8A1ED0E0D4}"/>
          </ac:spMkLst>
        </pc:spChg>
        <pc:spChg chg="add del">
          <ac:chgData name="Fred Davis" userId="3a102513d10861f1" providerId="LiveId" clId="{F4D98B7D-DAC8-4262-8559-4711F6589D6C}" dt="2024-04-19T23:38:57.204" v="4433" actId="26606"/>
          <ac:spMkLst>
            <pc:docMk/>
            <pc:sldMk cId="0" sldId="256"/>
            <ac:spMk id="24" creationId="{4522B21E-B2B9-4C72-9A71-C87EFD137480}"/>
          </ac:spMkLst>
        </pc:spChg>
        <pc:spChg chg="add del">
          <ac:chgData name="Fred Davis" userId="3a102513d10861f1" providerId="LiveId" clId="{F4D98B7D-DAC8-4262-8559-4711F6589D6C}" dt="2024-04-19T23:38:57.204" v="4433" actId="26606"/>
          <ac:spMkLst>
            <pc:docMk/>
            <pc:sldMk cId="0" sldId="256"/>
            <ac:spMk id="25" creationId="{5EB7D2A2-F448-44D4-938C-DC84CBCB3B1E}"/>
          </ac:spMkLst>
        </pc:spChg>
        <pc:spChg chg="add del">
          <ac:chgData name="Fred Davis" userId="3a102513d10861f1" providerId="LiveId" clId="{F4D98B7D-DAC8-4262-8559-4711F6589D6C}" dt="2024-04-19T23:38:57.204" v="4433" actId="26606"/>
          <ac:spMkLst>
            <pc:docMk/>
            <pc:sldMk cId="0" sldId="256"/>
            <ac:spMk id="26" creationId="{871AEA07-1E14-44B4-8E55-64EF049CD66F}"/>
          </ac:spMkLst>
        </pc:spChg>
        <pc:spChg chg="add del">
          <ac:chgData name="Fred Davis" userId="3a102513d10861f1" providerId="LiveId" clId="{F4D98B7D-DAC8-4262-8559-4711F6589D6C}" dt="2024-04-19T23:39:06.486" v="4435" actId="26606"/>
          <ac:spMkLst>
            <pc:docMk/>
            <pc:sldMk cId="0" sldId="256"/>
            <ac:spMk id="29" creationId="{934F1179-B481-4F9E-BCA3-AFB972070F83}"/>
          </ac:spMkLst>
        </pc:spChg>
        <pc:spChg chg="add del">
          <ac:chgData name="Fred Davis" userId="3a102513d10861f1" providerId="LiveId" clId="{F4D98B7D-DAC8-4262-8559-4711F6589D6C}" dt="2024-04-19T23:39:06.486" v="4435" actId="26606"/>
          <ac:spMkLst>
            <pc:docMk/>
            <pc:sldMk cId="0" sldId="256"/>
            <ac:spMk id="30" creationId="{827DC2C4-B485-428A-BF4A-472D2967F47F}"/>
          </ac:spMkLst>
        </pc:spChg>
        <pc:spChg chg="add del">
          <ac:chgData name="Fred Davis" userId="3a102513d10861f1" providerId="LiveId" clId="{F4D98B7D-DAC8-4262-8559-4711F6589D6C}" dt="2024-04-19T23:39:06.486" v="4435" actId="26606"/>
          <ac:spMkLst>
            <pc:docMk/>
            <pc:sldMk cId="0" sldId="256"/>
            <ac:spMk id="31" creationId="{EE04B5EB-F158-4507-90DD-BD23620C7CC9}"/>
          </ac:spMkLst>
        </pc:spChg>
        <pc:picChg chg="add mod">
          <ac:chgData name="Fred Davis" userId="3a102513d10861f1" providerId="LiveId" clId="{F4D98B7D-DAC8-4262-8559-4711F6589D6C}" dt="2024-04-24T13:46:02.065" v="4478" actId="14100"/>
          <ac:picMkLst>
            <pc:docMk/>
            <pc:sldMk cId="0" sldId="256"/>
            <ac:picMk id="3" creationId="{0EFDCEC2-3C11-F873-1E80-C3556E5BBA7A}"/>
          </ac:picMkLst>
        </pc:picChg>
        <pc:cxnChg chg="add del">
          <ac:chgData name="Fred Davis" userId="3a102513d10861f1" providerId="LiveId" clId="{F4D98B7D-DAC8-4262-8559-4711F6589D6C}" dt="2024-04-19T23:38:57.204" v="4433" actId="26606"/>
          <ac:cxnSpMkLst>
            <pc:docMk/>
            <pc:sldMk cId="0" sldId="256"/>
            <ac:cxnSpMk id="27" creationId="{F7C8EA93-3210-4C62-99E9-153C275E3A87}"/>
          </ac:cxnSpMkLst>
        </pc:cxnChg>
      </pc:sldChg>
      <pc:sldChg chg="modSp mod">
        <pc:chgData name="Fred Davis" userId="3a102513d10861f1" providerId="LiveId" clId="{F4D98B7D-DAC8-4262-8559-4711F6589D6C}" dt="2024-04-24T13:49:57.143" v="4558" actId="20577"/>
        <pc:sldMkLst>
          <pc:docMk/>
          <pc:sldMk cId="0" sldId="257"/>
        </pc:sldMkLst>
        <pc:spChg chg="mod">
          <ac:chgData name="Fred Davis" userId="3a102513d10861f1" providerId="LiveId" clId="{F4D98B7D-DAC8-4262-8559-4711F6589D6C}" dt="2024-04-24T13:49:57.143" v="4558" actId="20577"/>
          <ac:spMkLst>
            <pc:docMk/>
            <pc:sldMk cId="0" sldId="257"/>
            <ac:spMk id="3" creationId="{00000000-0000-0000-0000-000000000000}"/>
          </ac:spMkLst>
        </pc:spChg>
      </pc:sldChg>
      <pc:sldChg chg="modSp mod">
        <pc:chgData name="Fred Davis" userId="3a102513d10861f1" providerId="LiveId" clId="{F4D98B7D-DAC8-4262-8559-4711F6589D6C}" dt="2024-04-24T13:50:31" v="4561" actId="20577"/>
        <pc:sldMkLst>
          <pc:docMk/>
          <pc:sldMk cId="53096310" sldId="271"/>
        </pc:sldMkLst>
        <pc:spChg chg="mod">
          <ac:chgData name="Fred Davis" userId="3a102513d10861f1" providerId="LiveId" clId="{F4D98B7D-DAC8-4262-8559-4711F6589D6C}" dt="2024-04-24T13:50:31" v="4561" actId="20577"/>
          <ac:spMkLst>
            <pc:docMk/>
            <pc:sldMk cId="53096310" sldId="271"/>
            <ac:spMk id="3" creationId="{12A72FF8-4F09-6D21-2F0B-2555E6035BF1}"/>
          </ac:spMkLst>
        </pc:spChg>
      </pc:sldChg>
      <pc:sldChg chg="modSp mod">
        <pc:chgData name="Fred Davis" userId="3a102513d10861f1" providerId="LiveId" clId="{F4D98B7D-DAC8-4262-8559-4711F6589D6C}" dt="2024-04-19T23:18:39.687" v="4249" actId="20577"/>
        <pc:sldMkLst>
          <pc:docMk/>
          <pc:sldMk cId="1518370554" sldId="273"/>
        </pc:sldMkLst>
        <pc:spChg chg="mod">
          <ac:chgData name="Fred Davis" userId="3a102513d10861f1" providerId="LiveId" clId="{F4D98B7D-DAC8-4262-8559-4711F6589D6C}" dt="2024-04-19T23:18:39.687" v="4249" actId="20577"/>
          <ac:spMkLst>
            <pc:docMk/>
            <pc:sldMk cId="1518370554" sldId="273"/>
            <ac:spMk id="3" creationId="{0160DEE4-C485-291B-3BFE-47BEB9A2ED9F}"/>
          </ac:spMkLst>
        </pc:spChg>
      </pc:sldChg>
      <pc:sldChg chg="modSp mod">
        <pc:chgData name="Fred Davis" userId="3a102513d10861f1" providerId="LiveId" clId="{F4D98B7D-DAC8-4262-8559-4711F6589D6C}" dt="2024-04-19T22:26:52.140" v="99" actId="20577"/>
        <pc:sldMkLst>
          <pc:docMk/>
          <pc:sldMk cId="2113768245" sldId="276"/>
        </pc:sldMkLst>
        <pc:spChg chg="mod">
          <ac:chgData name="Fred Davis" userId="3a102513d10861f1" providerId="LiveId" clId="{F4D98B7D-DAC8-4262-8559-4711F6589D6C}" dt="2024-04-19T22:26:52.140" v="99" actId="20577"/>
          <ac:spMkLst>
            <pc:docMk/>
            <pc:sldMk cId="2113768245" sldId="276"/>
            <ac:spMk id="3" creationId="{2F26CE26-238E-72A1-913A-F217CD023D03}"/>
          </ac:spMkLst>
        </pc:spChg>
      </pc:sldChg>
      <pc:sldChg chg="modSp mod">
        <pc:chgData name="Fred Davis" userId="3a102513d10861f1" providerId="LiveId" clId="{F4D98B7D-DAC8-4262-8559-4711F6589D6C}" dt="2024-04-19T22:50:51.944" v="921" actId="20577"/>
        <pc:sldMkLst>
          <pc:docMk/>
          <pc:sldMk cId="3282672759" sldId="278"/>
        </pc:sldMkLst>
        <pc:spChg chg="mod">
          <ac:chgData name="Fred Davis" userId="3a102513d10861f1" providerId="LiveId" clId="{F4D98B7D-DAC8-4262-8559-4711F6589D6C}" dt="2024-04-19T22:50:51.944" v="921" actId="20577"/>
          <ac:spMkLst>
            <pc:docMk/>
            <pc:sldMk cId="3282672759" sldId="278"/>
            <ac:spMk id="3" creationId="{891433F7-73CB-CBCB-4991-208D9F38D1C7}"/>
          </ac:spMkLst>
        </pc:spChg>
      </pc:sldChg>
      <pc:sldChg chg="modSp mod">
        <pc:chgData name="Fred Davis" userId="3a102513d10861f1" providerId="LiveId" clId="{F4D98B7D-DAC8-4262-8559-4711F6589D6C}" dt="2024-04-19T23:19:39.574" v="4255" actId="20577"/>
        <pc:sldMkLst>
          <pc:docMk/>
          <pc:sldMk cId="1303438778" sldId="285"/>
        </pc:sldMkLst>
        <pc:spChg chg="mod">
          <ac:chgData name="Fred Davis" userId="3a102513d10861f1" providerId="LiveId" clId="{F4D98B7D-DAC8-4262-8559-4711F6589D6C}" dt="2024-04-19T23:19:39.574" v="4255" actId="20577"/>
          <ac:spMkLst>
            <pc:docMk/>
            <pc:sldMk cId="1303438778" sldId="285"/>
            <ac:spMk id="3" creationId="{B5E05CC5-92F2-3979-0985-F8B31A7C849B}"/>
          </ac:spMkLst>
        </pc:spChg>
      </pc:sldChg>
      <pc:sldChg chg="modSp mod">
        <pc:chgData name="Fred Davis" userId="3a102513d10861f1" providerId="LiveId" clId="{F4D98B7D-DAC8-4262-8559-4711F6589D6C}" dt="2024-04-23T22:01:16.876" v="4440" actId="255"/>
        <pc:sldMkLst>
          <pc:docMk/>
          <pc:sldMk cId="616876286" sldId="286"/>
        </pc:sldMkLst>
        <pc:spChg chg="mod">
          <ac:chgData name="Fred Davis" userId="3a102513d10861f1" providerId="LiveId" clId="{F4D98B7D-DAC8-4262-8559-4711F6589D6C}" dt="2024-04-19T22:29:55.292" v="177" actId="20577"/>
          <ac:spMkLst>
            <pc:docMk/>
            <pc:sldMk cId="616876286" sldId="286"/>
            <ac:spMk id="2" creationId="{C6943216-AFC8-3D3A-7C78-AC6C7CD66814}"/>
          </ac:spMkLst>
        </pc:spChg>
        <pc:spChg chg="mod">
          <ac:chgData name="Fred Davis" userId="3a102513d10861f1" providerId="LiveId" clId="{F4D98B7D-DAC8-4262-8559-4711F6589D6C}" dt="2024-04-23T22:01:16.876" v="4440" actId="255"/>
          <ac:spMkLst>
            <pc:docMk/>
            <pc:sldMk cId="616876286" sldId="286"/>
            <ac:spMk id="3" creationId="{3ABE3AD6-0BC8-5EEB-7A22-BCBAF5979A07}"/>
          </ac:spMkLst>
        </pc:spChg>
      </pc:sldChg>
      <pc:sldChg chg="modSp add mod">
        <pc:chgData name="Fred Davis" userId="3a102513d10861f1" providerId="LiveId" clId="{F4D98B7D-DAC8-4262-8559-4711F6589D6C}" dt="2024-04-24T13:53:34.124" v="4580" actId="20577"/>
        <pc:sldMkLst>
          <pc:docMk/>
          <pc:sldMk cId="1092275109" sldId="287"/>
        </pc:sldMkLst>
        <pc:spChg chg="mod">
          <ac:chgData name="Fred Davis" userId="3a102513d10861f1" providerId="LiveId" clId="{F4D98B7D-DAC8-4262-8559-4711F6589D6C}" dt="2024-04-19T22:53:32.505" v="973" actId="20577"/>
          <ac:spMkLst>
            <pc:docMk/>
            <pc:sldMk cId="1092275109" sldId="287"/>
            <ac:spMk id="2" creationId="{C6943216-AFC8-3D3A-7C78-AC6C7CD66814}"/>
          </ac:spMkLst>
        </pc:spChg>
        <pc:spChg chg="mod">
          <ac:chgData name="Fred Davis" userId="3a102513d10861f1" providerId="LiveId" clId="{F4D98B7D-DAC8-4262-8559-4711F6589D6C}" dt="2024-04-24T13:53:34.124" v="4580" actId="20577"/>
          <ac:spMkLst>
            <pc:docMk/>
            <pc:sldMk cId="1092275109" sldId="287"/>
            <ac:spMk id="3" creationId="{3ABE3AD6-0BC8-5EEB-7A22-BCBAF5979A07}"/>
          </ac:spMkLst>
        </pc:spChg>
      </pc:sldChg>
      <pc:sldChg chg="modSp add mod">
        <pc:chgData name="Fred Davis" userId="3a102513d10861f1" providerId="LiveId" clId="{F4D98B7D-DAC8-4262-8559-4711F6589D6C}" dt="2024-04-23T22:03:45.936" v="4458" actId="20577"/>
        <pc:sldMkLst>
          <pc:docMk/>
          <pc:sldMk cId="1942936345" sldId="288"/>
        </pc:sldMkLst>
        <pc:spChg chg="mod">
          <ac:chgData name="Fred Davis" userId="3a102513d10861f1" providerId="LiveId" clId="{F4D98B7D-DAC8-4262-8559-4711F6589D6C}" dt="2024-04-19T22:59:08.697" v="1787" actId="20577"/>
          <ac:spMkLst>
            <pc:docMk/>
            <pc:sldMk cId="1942936345" sldId="288"/>
            <ac:spMk id="2" creationId="{C6943216-AFC8-3D3A-7C78-AC6C7CD66814}"/>
          </ac:spMkLst>
        </pc:spChg>
        <pc:spChg chg="mod">
          <ac:chgData name="Fred Davis" userId="3a102513d10861f1" providerId="LiveId" clId="{F4D98B7D-DAC8-4262-8559-4711F6589D6C}" dt="2024-04-23T22:03:45.936" v="4458" actId="20577"/>
          <ac:spMkLst>
            <pc:docMk/>
            <pc:sldMk cId="1942936345" sldId="288"/>
            <ac:spMk id="3" creationId="{3ABE3AD6-0BC8-5EEB-7A22-BCBAF5979A07}"/>
          </ac:spMkLst>
        </pc:spChg>
      </pc:sldChg>
      <pc:sldChg chg="modSp add mod">
        <pc:chgData name="Fred Davis" userId="3a102513d10861f1" providerId="LiveId" clId="{F4D98B7D-DAC8-4262-8559-4711F6589D6C}" dt="2024-04-23T22:05:18.044" v="4471" actId="255"/>
        <pc:sldMkLst>
          <pc:docMk/>
          <pc:sldMk cId="4165362800" sldId="289"/>
        </pc:sldMkLst>
        <pc:spChg chg="mod">
          <ac:chgData name="Fred Davis" userId="3a102513d10861f1" providerId="LiveId" clId="{F4D98B7D-DAC8-4262-8559-4711F6589D6C}" dt="2024-04-19T23:02:55.158" v="2464" actId="20577"/>
          <ac:spMkLst>
            <pc:docMk/>
            <pc:sldMk cId="4165362800" sldId="289"/>
            <ac:spMk id="2" creationId="{C6943216-AFC8-3D3A-7C78-AC6C7CD66814}"/>
          </ac:spMkLst>
        </pc:spChg>
        <pc:spChg chg="mod">
          <ac:chgData name="Fred Davis" userId="3a102513d10861f1" providerId="LiveId" clId="{F4D98B7D-DAC8-4262-8559-4711F6589D6C}" dt="2024-04-23T22:05:18.044" v="4471" actId="255"/>
          <ac:spMkLst>
            <pc:docMk/>
            <pc:sldMk cId="4165362800" sldId="289"/>
            <ac:spMk id="3" creationId="{3ABE3AD6-0BC8-5EEB-7A22-BCBAF5979A07}"/>
          </ac:spMkLst>
        </pc:spChg>
      </pc:sldChg>
      <pc:sldChg chg="modSp add mod">
        <pc:chgData name="Fred Davis" userId="3a102513d10861f1" providerId="LiveId" clId="{F4D98B7D-DAC8-4262-8559-4711F6589D6C}" dt="2024-04-24T13:47:43.858" v="4493" actId="20577"/>
        <pc:sldMkLst>
          <pc:docMk/>
          <pc:sldMk cId="524106264" sldId="290"/>
        </pc:sldMkLst>
        <pc:spChg chg="mod">
          <ac:chgData name="Fred Davis" userId="3a102513d10861f1" providerId="LiveId" clId="{F4D98B7D-DAC8-4262-8559-4711F6589D6C}" dt="2024-04-19T23:08:10.392" v="3418" actId="20577"/>
          <ac:spMkLst>
            <pc:docMk/>
            <pc:sldMk cId="524106264" sldId="290"/>
            <ac:spMk id="2" creationId="{C6943216-AFC8-3D3A-7C78-AC6C7CD66814}"/>
          </ac:spMkLst>
        </pc:spChg>
        <pc:spChg chg="mod">
          <ac:chgData name="Fred Davis" userId="3a102513d10861f1" providerId="LiveId" clId="{F4D98B7D-DAC8-4262-8559-4711F6589D6C}" dt="2024-04-24T13:47:43.858" v="4493" actId="20577"/>
          <ac:spMkLst>
            <pc:docMk/>
            <pc:sldMk cId="524106264" sldId="290"/>
            <ac:spMk id="3" creationId="{3ABE3AD6-0BC8-5EEB-7A22-BCBAF5979A07}"/>
          </ac:spMkLst>
        </pc:spChg>
      </pc:sldChg>
      <pc:sldChg chg="modSp mod">
        <pc:chgData name="Fred Davis" userId="3a102513d10861f1" providerId="LiveId" clId="{F4D98B7D-DAC8-4262-8559-4711F6589D6C}" dt="2024-04-24T13:51:13.632" v="4562" actId="948"/>
        <pc:sldMkLst>
          <pc:docMk/>
          <pc:sldMk cId="55842835" sldId="291"/>
        </pc:sldMkLst>
        <pc:spChg chg="mod">
          <ac:chgData name="Fred Davis" userId="3a102513d10861f1" providerId="LiveId" clId="{F4D98B7D-DAC8-4262-8559-4711F6589D6C}" dt="2024-04-24T13:51:13.632" v="4562" actId="948"/>
          <ac:spMkLst>
            <pc:docMk/>
            <pc:sldMk cId="55842835" sldId="291"/>
            <ac:spMk id="3" creationId="{53693250-98B7-AB50-D5CA-496449125AA2}"/>
          </ac:spMkLst>
        </pc:spChg>
      </pc:sldChg>
    </pc:docChg>
  </pc:docChgLst>
  <pc:docChgLst>
    <pc:chgData name="Fred Davis" userId="3a102513d10861f1" providerId="LiveId" clId="{E0381B25-4930-47BB-A240-26B70AD10E87}"/>
    <pc:docChg chg="custSel modSld">
      <pc:chgData name="Fred Davis" userId="3a102513d10861f1" providerId="LiveId" clId="{E0381B25-4930-47BB-A240-26B70AD10E87}" dt="2024-04-26T10:33:03.886" v="152" actId="27636"/>
      <pc:docMkLst>
        <pc:docMk/>
      </pc:docMkLst>
      <pc:sldChg chg="modSp mod">
        <pc:chgData name="Fred Davis" userId="3a102513d10861f1" providerId="LiveId" clId="{E0381B25-4930-47BB-A240-26B70AD10E87}" dt="2024-04-26T10:33:03.886" v="152" actId="27636"/>
        <pc:sldMkLst>
          <pc:docMk/>
          <pc:sldMk cId="524106264" sldId="290"/>
        </pc:sldMkLst>
        <pc:spChg chg="mod">
          <ac:chgData name="Fred Davis" userId="3a102513d10861f1" providerId="LiveId" clId="{E0381B25-4930-47BB-A240-26B70AD10E87}" dt="2024-04-26T10:33:03.886" v="152" actId="27636"/>
          <ac:spMkLst>
            <pc:docMk/>
            <pc:sldMk cId="524106264" sldId="290"/>
            <ac:spMk id="3" creationId="{3ABE3AD6-0BC8-5EEB-7A22-BCBAF5979A0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6E9EEE-16ED-4176-B32B-5AB272ABC34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3C40F01-B648-46AB-9E5B-18067C2E048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2A3118A-983C-4BAB-A2F5-F241AF813A00}"/>
              </a:ext>
            </a:extLst>
          </p:cNvPr>
          <p:cNvSpPr>
            <a:spLocks noGrp="1"/>
          </p:cNvSpPr>
          <p:nvPr>
            <p:ph type="dt" sz="half" idx="10"/>
          </p:nvPr>
        </p:nvSpPr>
        <p:spPr/>
        <p:txBody>
          <a:bodyPr/>
          <a:lstStyle/>
          <a:p>
            <a:fld id="{4B524534-9969-4CB2-9ABD-C21CB6C0DCA9}" type="datetimeFigureOut">
              <a:rPr lang="en-US" smtClean="0"/>
              <a:t>4/26/2024</a:t>
            </a:fld>
            <a:endParaRPr lang="en-US"/>
          </a:p>
        </p:txBody>
      </p:sp>
      <p:sp>
        <p:nvSpPr>
          <p:cNvPr id="5" name="Footer Placeholder 4">
            <a:extLst>
              <a:ext uri="{FF2B5EF4-FFF2-40B4-BE49-F238E27FC236}">
                <a16:creationId xmlns:a16="http://schemas.microsoft.com/office/drawing/2014/main" id="{8FD13612-C528-4317-81AF-FF4A87278D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94E5F64-03B8-4684-BD50-660EC9D3ABB6}"/>
              </a:ext>
            </a:extLst>
          </p:cNvPr>
          <p:cNvSpPr>
            <a:spLocks noGrp="1"/>
          </p:cNvSpPr>
          <p:nvPr>
            <p:ph type="sldNum" sz="quarter" idx="12"/>
          </p:nvPr>
        </p:nvSpPr>
        <p:spPr/>
        <p:txBody>
          <a:bodyPr/>
          <a:lstStyle/>
          <a:p>
            <a:fld id="{51B785E3-51D0-49B5-A3F2-7F4742E743D6}" type="slidenum">
              <a:rPr lang="en-US" smtClean="0"/>
              <a:t>‹#›</a:t>
            </a:fld>
            <a:endParaRPr lang="en-US"/>
          </a:p>
        </p:txBody>
      </p:sp>
    </p:spTree>
    <p:extLst>
      <p:ext uri="{BB962C8B-B14F-4D97-AF65-F5344CB8AC3E}">
        <p14:creationId xmlns:p14="http://schemas.microsoft.com/office/powerpoint/2010/main" val="15997059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AF275A-987F-4EB6-A02A-0F0B8350DFC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6EABF2B-AEBA-4F1F-BD9C-1FAC356CC73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83A9D9E-F4D3-4F95-A71F-9FA31CBABF8E}"/>
              </a:ext>
            </a:extLst>
          </p:cNvPr>
          <p:cNvSpPr>
            <a:spLocks noGrp="1"/>
          </p:cNvSpPr>
          <p:nvPr>
            <p:ph type="dt" sz="half" idx="10"/>
          </p:nvPr>
        </p:nvSpPr>
        <p:spPr/>
        <p:txBody>
          <a:bodyPr/>
          <a:lstStyle/>
          <a:p>
            <a:fld id="{4B524534-9969-4CB2-9ABD-C21CB6C0DCA9}" type="datetimeFigureOut">
              <a:rPr lang="en-US" smtClean="0"/>
              <a:t>4/26/2024</a:t>
            </a:fld>
            <a:endParaRPr lang="en-US"/>
          </a:p>
        </p:txBody>
      </p:sp>
      <p:sp>
        <p:nvSpPr>
          <p:cNvPr id="5" name="Footer Placeholder 4">
            <a:extLst>
              <a:ext uri="{FF2B5EF4-FFF2-40B4-BE49-F238E27FC236}">
                <a16:creationId xmlns:a16="http://schemas.microsoft.com/office/drawing/2014/main" id="{2DD0BFFA-6385-42DE-BC39-BADAE39553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AB3FC63-CD2A-43FC-849B-2384A09A6B85}"/>
              </a:ext>
            </a:extLst>
          </p:cNvPr>
          <p:cNvSpPr>
            <a:spLocks noGrp="1"/>
          </p:cNvSpPr>
          <p:nvPr>
            <p:ph type="sldNum" sz="quarter" idx="12"/>
          </p:nvPr>
        </p:nvSpPr>
        <p:spPr/>
        <p:txBody>
          <a:bodyPr/>
          <a:lstStyle/>
          <a:p>
            <a:fld id="{51B785E3-51D0-49B5-A3F2-7F4742E743D6}" type="slidenum">
              <a:rPr lang="en-US" smtClean="0"/>
              <a:t>‹#›</a:t>
            </a:fld>
            <a:endParaRPr lang="en-US"/>
          </a:p>
        </p:txBody>
      </p:sp>
    </p:spTree>
    <p:extLst>
      <p:ext uri="{BB962C8B-B14F-4D97-AF65-F5344CB8AC3E}">
        <p14:creationId xmlns:p14="http://schemas.microsoft.com/office/powerpoint/2010/main" val="4136530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CA982B9-263E-4D5E-B6F5-C8C6D7DBDAF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64915C8-B3EF-48AE-92A3-4F945016D63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64A600-AEDA-4D25-AA64-549A1B2DDCFB}"/>
              </a:ext>
            </a:extLst>
          </p:cNvPr>
          <p:cNvSpPr>
            <a:spLocks noGrp="1"/>
          </p:cNvSpPr>
          <p:nvPr>
            <p:ph type="dt" sz="half" idx="10"/>
          </p:nvPr>
        </p:nvSpPr>
        <p:spPr/>
        <p:txBody>
          <a:bodyPr/>
          <a:lstStyle/>
          <a:p>
            <a:fld id="{4B524534-9969-4CB2-9ABD-C21CB6C0DCA9}" type="datetimeFigureOut">
              <a:rPr lang="en-US" smtClean="0"/>
              <a:t>4/26/2024</a:t>
            </a:fld>
            <a:endParaRPr lang="en-US"/>
          </a:p>
        </p:txBody>
      </p:sp>
      <p:sp>
        <p:nvSpPr>
          <p:cNvPr id="5" name="Footer Placeholder 4">
            <a:extLst>
              <a:ext uri="{FF2B5EF4-FFF2-40B4-BE49-F238E27FC236}">
                <a16:creationId xmlns:a16="http://schemas.microsoft.com/office/drawing/2014/main" id="{C42D1FE4-F416-4606-A61E-0E45A90A34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D5BFB76-0582-4C73-8D0D-370BEE6221A2}"/>
              </a:ext>
            </a:extLst>
          </p:cNvPr>
          <p:cNvSpPr>
            <a:spLocks noGrp="1"/>
          </p:cNvSpPr>
          <p:nvPr>
            <p:ph type="sldNum" sz="quarter" idx="12"/>
          </p:nvPr>
        </p:nvSpPr>
        <p:spPr/>
        <p:txBody>
          <a:bodyPr/>
          <a:lstStyle/>
          <a:p>
            <a:fld id="{51B785E3-51D0-49B5-A3F2-7F4742E743D6}" type="slidenum">
              <a:rPr lang="en-US" smtClean="0"/>
              <a:t>‹#›</a:t>
            </a:fld>
            <a:endParaRPr lang="en-US"/>
          </a:p>
        </p:txBody>
      </p:sp>
    </p:spTree>
    <p:extLst>
      <p:ext uri="{BB962C8B-B14F-4D97-AF65-F5344CB8AC3E}">
        <p14:creationId xmlns:p14="http://schemas.microsoft.com/office/powerpoint/2010/main" val="2638492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1DC6E3-6B76-4F2D-97CC-E8B92535604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54B720C-0417-4857-96DB-ABBD0B12270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6824CDB-185C-4254-8ED4-E5C2086EBB84}"/>
              </a:ext>
            </a:extLst>
          </p:cNvPr>
          <p:cNvSpPr>
            <a:spLocks noGrp="1"/>
          </p:cNvSpPr>
          <p:nvPr>
            <p:ph type="dt" sz="half" idx="10"/>
          </p:nvPr>
        </p:nvSpPr>
        <p:spPr/>
        <p:txBody>
          <a:bodyPr/>
          <a:lstStyle/>
          <a:p>
            <a:fld id="{4B524534-9969-4CB2-9ABD-C21CB6C0DCA9}" type="datetimeFigureOut">
              <a:rPr lang="en-US" smtClean="0"/>
              <a:t>4/26/2024</a:t>
            </a:fld>
            <a:endParaRPr lang="en-US"/>
          </a:p>
        </p:txBody>
      </p:sp>
      <p:sp>
        <p:nvSpPr>
          <p:cNvPr id="5" name="Footer Placeholder 4">
            <a:extLst>
              <a:ext uri="{FF2B5EF4-FFF2-40B4-BE49-F238E27FC236}">
                <a16:creationId xmlns:a16="http://schemas.microsoft.com/office/drawing/2014/main" id="{822DD368-6DBC-45CB-80C8-97060A180AE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E59FE74-6212-4D92-9932-D66EF8921D21}"/>
              </a:ext>
            </a:extLst>
          </p:cNvPr>
          <p:cNvSpPr>
            <a:spLocks noGrp="1"/>
          </p:cNvSpPr>
          <p:nvPr>
            <p:ph type="sldNum" sz="quarter" idx="12"/>
          </p:nvPr>
        </p:nvSpPr>
        <p:spPr/>
        <p:txBody>
          <a:bodyPr/>
          <a:lstStyle/>
          <a:p>
            <a:fld id="{51B785E3-51D0-49B5-A3F2-7F4742E743D6}" type="slidenum">
              <a:rPr lang="en-US" smtClean="0"/>
              <a:t>‹#›</a:t>
            </a:fld>
            <a:endParaRPr lang="en-US"/>
          </a:p>
        </p:txBody>
      </p:sp>
    </p:spTree>
    <p:extLst>
      <p:ext uri="{BB962C8B-B14F-4D97-AF65-F5344CB8AC3E}">
        <p14:creationId xmlns:p14="http://schemas.microsoft.com/office/powerpoint/2010/main" val="32455959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971F78-E800-43B6-A288-9CBD21FF9AC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68E8258-7259-466A-B848-0A7BDF69629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2F2AE53-1AE6-4515-9E7C-4DF370399020}"/>
              </a:ext>
            </a:extLst>
          </p:cNvPr>
          <p:cNvSpPr>
            <a:spLocks noGrp="1"/>
          </p:cNvSpPr>
          <p:nvPr>
            <p:ph type="dt" sz="half" idx="10"/>
          </p:nvPr>
        </p:nvSpPr>
        <p:spPr/>
        <p:txBody>
          <a:bodyPr/>
          <a:lstStyle/>
          <a:p>
            <a:fld id="{4B524534-9969-4CB2-9ABD-C21CB6C0DCA9}" type="datetimeFigureOut">
              <a:rPr lang="en-US" smtClean="0"/>
              <a:t>4/26/2024</a:t>
            </a:fld>
            <a:endParaRPr lang="en-US"/>
          </a:p>
        </p:txBody>
      </p:sp>
      <p:sp>
        <p:nvSpPr>
          <p:cNvPr id="5" name="Footer Placeholder 4">
            <a:extLst>
              <a:ext uri="{FF2B5EF4-FFF2-40B4-BE49-F238E27FC236}">
                <a16:creationId xmlns:a16="http://schemas.microsoft.com/office/drawing/2014/main" id="{80D55D63-C6EE-4D5C-B7A9-95A1E6D180F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463A6C-0F5A-4140-86D7-CEA5DA9D2F91}"/>
              </a:ext>
            </a:extLst>
          </p:cNvPr>
          <p:cNvSpPr>
            <a:spLocks noGrp="1"/>
          </p:cNvSpPr>
          <p:nvPr>
            <p:ph type="sldNum" sz="quarter" idx="12"/>
          </p:nvPr>
        </p:nvSpPr>
        <p:spPr/>
        <p:txBody>
          <a:bodyPr/>
          <a:lstStyle/>
          <a:p>
            <a:fld id="{51B785E3-51D0-49B5-A3F2-7F4742E743D6}" type="slidenum">
              <a:rPr lang="en-US" smtClean="0"/>
              <a:t>‹#›</a:t>
            </a:fld>
            <a:endParaRPr lang="en-US"/>
          </a:p>
        </p:txBody>
      </p:sp>
    </p:spTree>
    <p:extLst>
      <p:ext uri="{BB962C8B-B14F-4D97-AF65-F5344CB8AC3E}">
        <p14:creationId xmlns:p14="http://schemas.microsoft.com/office/powerpoint/2010/main" val="20578789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A1452A-1AAC-41B7-9698-E4A536710D9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F80F0C6-2ABB-45B6-AE72-F4B46AEA5CF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196BF74-B5B0-48C9-8830-CBA5FA0ABEA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628EC25-05AD-42BA-9E6F-CB33230764C6}"/>
              </a:ext>
            </a:extLst>
          </p:cNvPr>
          <p:cNvSpPr>
            <a:spLocks noGrp="1"/>
          </p:cNvSpPr>
          <p:nvPr>
            <p:ph type="dt" sz="half" idx="10"/>
          </p:nvPr>
        </p:nvSpPr>
        <p:spPr/>
        <p:txBody>
          <a:bodyPr/>
          <a:lstStyle/>
          <a:p>
            <a:fld id="{4B524534-9969-4CB2-9ABD-C21CB6C0DCA9}" type="datetimeFigureOut">
              <a:rPr lang="en-US" smtClean="0"/>
              <a:t>4/26/2024</a:t>
            </a:fld>
            <a:endParaRPr lang="en-US"/>
          </a:p>
        </p:txBody>
      </p:sp>
      <p:sp>
        <p:nvSpPr>
          <p:cNvPr id="6" name="Footer Placeholder 5">
            <a:extLst>
              <a:ext uri="{FF2B5EF4-FFF2-40B4-BE49-F238E27FC236}">
                <a16:creationId xmlns:a16="http://schemas.microsoft.com/office/drawing/2014/main" id="{8C912A1E-D315-4BA7-ABB2-E712C20C992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7F485FA-A2AC-49CA-9A83-C92CE36BA44B}"/>
              </a:ext>
            </a:extLst>
          </p:cNvPr>
          <p:cNvSpPr>
            <a:spLocks noGrp="1"/>
          </p:cNvSpPr>
          <p:nvPr>
            <p:ph type="sldNum" sz="quarter" idx="12"/>
          </p:nvPr>
        </p:nvSpPr>
        <p:spPr/>
        <p:txBody>
          <a:bodyPr/>
          <a:lstStyle/>
          <a:p>
            <a:fld id="{51B785E3-51D0-49B5-A3F2-7F4742E743D6}" type="slidenum">
              <a:rPr lang="en-US" smtClean="0"/>
              <a:t>‹#›</a:t>
            </a:fld>
            <a:endParaRPr lang="en-US"/>
          </a:p>
        </p:txBody>
      </p:sp>
    </p:spTree>
    <p:extLst>
      <p:ext uri="{BB962C8B-B14F-4D97-AF65-F5344CB8AC3E}">
        <p14:creationId xmlns:p14="http://schemas.microsoft.com/office/powerpoint/2010/main" val="12812978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678BFD-420B-47B1-A399-28337F7FE03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C7B09AA-FB5C-43B5-B943-D56018E7A16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D5D0E27-DA14-405A-9146-FD721CFD90B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FE33A21-3231-4570-9504-DEB8F019836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32927E2-FB38-41BF-B8D6-2EF618DE3EA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620403D-0D2B-4F1F-9759-5D2C6F2EF7DD}"/>
              </a:ext>
            </a:extLst>
          </p:cNvPr>
          <p:cNvSpPr>
            <a:spLocks noGrp="1"/>
          </p:cNvSpPr>
          <p:nvPr>
            <p:ph type="dt" sz="half" idx="10"/>
          </p:nvPr>
        </p:nvSpPr>
        <p:spPr/>
        <p:txBody>
          <a:bodyPr/>
          <a:lstStyle/>
          <a:p>
            <a:fld id="{4B524534-9969-4CB2-9ABD-C21CB6C0DCA9}" type="datetimeFigureOut">
              <a:rPr lang="en-US" smtClean="0"/>
              <a:t>4/26/2024</a:t>
            </a:fld>
            <a:endParaRPr lang="en-US"/>
          </a:p>
        </p:txBody>
      </p:sp>
      <p:sp>
        <p:nvSpPr>
          <p:cNvPr id="8" name="Footer Placeholder 7">
            <a:extLst>
              <a:ext uri="{FF2B5EF4-FFF2-40B4-BE49-F238E27FC236}">
                <a16:creationId xmlns:a16="http://schemas.microsoft.com/office/drawing/2014/main" id="{BAD5D7F8-7B2A-42B7-9364-8B44FD6A5E0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833F565-160A-49C2-AAC3-B286AF284C52}"/>
              </a:ext>
            </a:extLst>
          </p:cNvPr>
          <p:cNvSpPr>
            <a:spLocks noGrp="1"/>
          </p:cNvSpPr>
          <p:nvPr>
            <p:ph type="sldNum" sz="quarter" idx="12"/>
          </p:nvPr>
        </p:nvSpPr>
        <p:spPr/>
        <p:txBody>
          <a:bodyPr/>
          <a:lstStyle/>
          <a:p>
            <a:fld id="{51B785E3-51D0-49B5-A3F2-7F4742E743D6}" type="slidenum">
              <a:rPr lang="en-US" smtClean="0"/>
              <a:t>‹#›</a:t>
            </a:fld>
            <a:endParaRPr lang="en-US"/>
          </a:p>
        </p:txBody>
      </p:sp>
    </p:spTree>
    <p:extLst>
      <p:ext uri="{BB962C8B-B14F-4D97-AF65-F5344CB8AC3E}">
        <p14:creationId xmlns:p14="http://schemas.microsoft.com/office/powerpoint/2010/main" val="3248802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607B34-953F-46E2-9212-9C7904F30CE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27FD579-8E3D-4694-B59F-C72342EC3FFA}"/>
              </a:ext>
            </a:extLst>
          </p:cNvPr>
          <p:cNvSpPr>
            <a:spLocks noGrp="1"/>
          </p:cNvSpPr>
          <p:nvPr>
            <p:ph type="dt" sz="half" idx="10"/>
          </p:nvPr>
        </p:nvSpPr>
        <p:spPr/>
        <p:txBody>
          <a:bodyPr/>
          <a:lstStyle/>
          <a:p>
            <a:fld id="{4B524534-9969-4CB2-9ABD-C21CB6C0DCA9}" type="datetimeFigureOut">
              <a:rPr lang="en-US" smtClean="0"/>
              <a:t>4/26/2024</a:t>
            </a:fld>
            <a:endParaRPr lang="en-US"/>
          </a:p>
        </p:txBody>
      </p:sp>
      <p:sp>
        <p:nvSpPr>
          <p:cNvPr id="4" name="Footer Placeholder 3">
            <a:extLst>
              <a:ext uri="{FF2B5EF4-FFF2-40B4-BE49-F238E27FC236}">
                <a16:creationId xmlns:a16="http://schemas.microsoft.com/office/drawing/2014/main" id="{ED071574-27F1-4B7A-BAE3-2B6FCEC9906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6D8E433-95CB-4471-BE93-57D289ED6B5D}"/>
              </a:ext>
            </a:extLst>
          </p:cNvPr>
          <p:cNvSpPr>
            <a:spLocks noGrp="1"/>
          </p:cNvSpPr>
          <p:nvPr>
            <p:ph type="sldNum" sz="quarter" idx="12"/>
          </p:nvPr>
        </p:nvSpPr>
        <p:spPr/>
        <p:txBody>
          <a:bodyPr/>
          <a:lstStyle/>
          <a:p>
            <a:fld id="{51B785E3-51D0-49B5-A3F2-7F4742E743D6}" type="slidenum">
              <a:rPr lang="en-US" smtClean="0"/>
              <a:t>‹#›</a:t>
            </a:fld>
            <a:endParaRPr lang="en-US"/>
          </a:p>
        </p:txBody>
      </p:sp>
    </p:spTree>
    <p:extLst>
      <p:ext uri="{BB962C8B-B14F-4D97-AF65-F5344CB8AC3E}">
        <p14:creationId xmlns:p14="http://schemas.microsoft.com/office/powerpoint/2010/main" val="466922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ECB81F0-4DBF-48CB-B4EB-04051F47334B}"/>
              </a:ext>
            </a:extLst>
          </p:cNvPr>
          <p:cNvSpPr>
            <a:spLocks noGrp="1"/>
          </p:cNvSpPr>
          <p:nvPr>
            <p:ph type="dt" sz="half" idx="10"/>
          </p:nvPr>
        </p:nvSpPr>
        <p:spPr/>
        <p:txBody>
          <a:bodyPr/>
          <a:lstStyle/>
          <a:p>
            <a:fld id="{4B524534-9969-4CB2-9ABD-C21CB6C0DCA9}" type="datetimeFigureOut">
              <a:rPr lang="en-US" smtClean="0"/>
              <a:t>4/26/2024</a:t>
            </a:fld>
            <a:endParaRPr lang="en-US"/>
          </a:p>
        </p:txBody>
      </p:sp>
      <p:sp>
        <p:nvSpPr>
          <p:cNvPr id="3" name="Footer Placeholder 2">
            <a:extLst>
              <a:ext uri="{FF2B5EF4-FFF2-40B4-BE49-F238E27FC236}">
                <a16:creationId xmlns:a16="http://schemas.microsoft.com/office/drawing/2014/main" id="{0DC5B585-6DE1-4A09-91B3-11A8D113DB3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302F36D-2A84-4C8A-A101-3B1447C19DD9}"/>
              </a:ext>
            </a:extLst>
          </p:cNvPr>
          <p:cNvSpPr>
            <a:spLocks noGrp="1"/>
          </p:cNvSpPr>
          <p:nvPr>
            <p:ph type="sldNum" sz="quarter" idx="12"/>
          </p:nvPr>
        </p:nvSpPr>
        <p:spPr/>
        <p:txBody>
          <a:bodyPr/>
          <a:lstStyle/>
          <a:p>
            <a:fld id="{51B785E3-51D0-49B5-A3F2-7F4742E743D6}" type="slidenum">
              <a:rPr lang="en-US" smtClean="0"/>
              <a:t>‹#›</a:t>
            </a:fld>
            <a:endParaRPr lang="en-US"/>
          </a:p>
        </p:txBody>
      </p:sp>
    </p:spTree>
    <p:extLst>
      <p:ext uri="{BB962C8B-B14F-4D97-AF65-F5344CB8AC3E}">
        <p14:creationId xmlns:p14="http://schemas.microsoft.com/office/powerpoint/2010/main" val="20076163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8E10F9-CB47-4046-B486-183E7B046CE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D03C747-7154-4E65-B288-C0F5444BCF9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9D75969-9787-45FF-B02B-BD60FEF5187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EE74412-3327-4562-A9B1-E3CD35962F90}"/>
              </a:ext>
            </a:extLst>
          </p:cNvPr>
          <p:cNvSpPr>
            <a:spLocks noGrp="1"/>
          </p:cNvSpPr>
          <p:nvPr>
            <p:ph type="dt" sz="half" idx="10"/>
          </p:nvPr>
        </p:nvSpPr>
        <p:spPr/>
        <p:txBody>
          <a:bodyPr/>
          <a:lstStyle/>
          <a:p>
            <a:fld id="{4B524534-9969-4CB2-9ABD-C21CB6C0DCA9}" type="datetimeFigureOut">
              <a:rPr lang="en-US" smtClean="0"/>
              <a:t>4/26/2024</a:t>
            </a:fld>
            <a:endParaRPr lang="en-US"/>
          </a:p>
        </p:txBody>
      </p:sp>
      <p:sp>
        <p:nvSpPr>
          <p:cNvPr id="6" name="Footer Placeholder 5">
            <a:extLst>
              <a:ext uri="{FF2B5EF4-FFF2-40B4-BE49-F238E27FC236}">
                <a16:creationId xmlns:a16="http://schemas.microsoft.com/office/drawing/2014/main" id="{7BD53315-3633-4ECA-B2A4-A1F648A35B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0E8B3A6-1D67-450F-91D0-7BE4DC5E410B}"/>
              </a:ext>
            </a:extLst>
          </p:cNvPr>
          <p:cNvSpPr>
            <a:spLocks noGrp="1"/>
          </p:cNvSpPr>
          <p:nvPr>
            <p:ph type="sldNum" sz="quarter" idx="12"/>
          </p:nvPr>
        </p:nvSpPr>
        <p:spPr/>
        <p:txBody>
          <a:bodyPr/>
          <a:lstStyle/>
          <a:p>
            <a:fld id="{51B785E3-51D0-49B5-A3F2-7F4742E743D6}" type="slidenum">
              <a:rPr lang="en-US" smtClean="0"/>
              <a:t>‹#›</a:t>
            </a:fld>
            <a:endParaRPr lang="en-US"/>
          </a:p>
        </p:txBody>
      </p:sp>
    </p:spTree>
    <p:extLst>
      <p:ext uri="{BB962C8B-B14F-4D97-AF65-F5344CB8AC3E}">
        <p14:creationId xmlns:p14="http://schemas.microsoft.com/office/powerpoint/2010/main" val="31518058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7B7C49-0AF4-4BCA-BD58-5CF270B44BF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5234198-316F-4B5C-A8F3-7DA172AC0DD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6B99583-D413-498F-8CDE-5451E602FB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09C6A98-151E-46AB-88EA-1F904395DAD6}"/>
              </a:ext>
            </a:extLst>
          </p:cNvPr>
          <p:cNvSpPr>
            <a:spLocks noGrp="1"/>
          </p:cNvSpPr>
          <p:nvPr>
            <p:ph type="dt" sz="half" idx="10"/>
          </p:nvPr>
        </p:nvSpPr>
        <p:spPr/>
        <p:txBody>
          <a:bodyPr/>
          <a:lstStyle/>
          <a:p>
            <a:fld id="{4B524534-9969-4CB2-9ABD-C21CB6C0DCA9}" type="datetimeFigureOut">
              <a:rPr lang="en-US" smtClean="0"/>
              <a:t>4/26/2024</a:t>
            </a:fld>
            <a:endParaRPr lang="en-US"/>
          </a:p>
        </p:txBody>
      </p:sp>
      <p:sp>
        <p:nvSpPr>
          <p:cNvPr id="6" name="Footer Placeholder 5">
            <a:extLst>
              <a:ext uri="{FF2B5EF4-FFF2-40B4-BE49-F238E27FC236}">
                <a16:creationId xmlns:a16="http://schemas.microsoft.com/office/drawing/2014/main" id="{781FD373-EEFF-4D93-BEDB-FAB3980983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31684BC-6EA4-40C1-BAC2-53CBBBBA8965}"/>
              </a:ext>
            </a:extLst>
          </p:cNvPr>
          <p:cNvSpPr>
            <a:spLocks noGrp="1"/>
          </p:cNvSpPr>
          <p:nvPr>
            <p:ph type="sldNum" sz="quarter" idx="12"/>
          </p:nvPr>
        </p:nvSpPr>
        <p:spPr/>
        <p:txBody>
          <a:bodyPr/>
          <a:lstStyle/>
          <a:p>
            <a:fld id="{51B785E3-51D0-49B5-A3F2-7F4742E743D6}" type="slidenum">
              <a:rPr lang="en-US" smtClean="0"/>
              <a:t>‹#›</a:t>
            </a:fld>
            <a:endParaRPr lang="en-US"/>
          </a:p>
        </p:txBody>
      </p:sp>
    </p:spTree>
    <p:extLst>
      <p:ext uri="{BB962C8B-B14F-4D97-AF65-F5344CB8AC3E}">
        <p14:creationId xmlns:p14="http://schemas.microsoft.com/office/powerpoint/2010/main" val="4066887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5506709-0A5C-4421-BC1B-068DA5C42FA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ADC4133-F497-49A1-A726-5A366B7E198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FE213B9-C0F7-45D3-BD6C-98FC6F2D473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524534-9969-4CB2-9ABD-C21CB6C0DCA9}" type="datetimeFigureOut">
              <a:rPr lang="en-US" smtClean="0"/>
              <a:t>4/26/2024</a:t>
            </a:fld>
            <a:endParaRPr lang="en-US"/>
          </a:p>
        </p:txBody>
      </p:sp>
      <p:sp>
        <p:nvSpPr>
          <p:cNvPr id="5" name="Footer Placeholder 4">
            <a:extLst>
              <a:ext uri="{FF2B5EF4-FFF2-40B4-BE49-F238E27FC236}">
                <a16:creationId xmlns:a16="http://schemas.microsoft.com/office/drawing/2014/main" id="{522F9C1C-9F3E-47F1-B393-DFDEC0F4737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49B7061-2E1E-4D31-A140-9F1497C08B2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B785E3-51D0-49B5-A3F2-7F4742E743D6}" type="slidenum">
              <a:rPr lang="en-US" smtClean="0"/>
              <a:t>‹#›</a:t>
            </a:fld>
            <a:endParaRPr lang="en-US"/>
          </a:p>
        </p:txBody>
      </p:sp>
    </p:spTree>
    <p:extLst>
      <p:ext uri="{BB962C8B-B14F-4D97-AF65-F5344CB8AC3E}">
        <p14:creationId xmlns:p14="http://schemas.microsoft.com/office/powerpoint/2010/main" val="22968387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law.cornell.edu/uscode/text/18/2383"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papers.ssrn.com/sol3/cf_dev/AbsByAuth.cfm?per_id=398074" TargetMode="External"/><Relationship Id="rId2" Type="http://schemas.openxmlformats.org/officeDocument/2006/relationships/hyperlink" Target="https://papers.ssrn.com/sol3/papers.cfm?abstract_id=4532751" TargetMode="External"/><Relationship Id="rId1" Type="http://schemas.openxmlformats.org/officeDocument/2006/relationships/slideLayout" Target="../slideLayouts/slideLayout2.xml"/><Relationship Id="rId4" Type="http://schemas.openxmlformats.org/officeDocument/2006/relationships/hyperlink" Target="https://papers.ssrn.com/sol3/cf_dev/AbsByAuth.cfm?per_id=967471"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a:xfrm>
            <a:off x="1524000" y="1122363"/>
            <a:ext cx="9144000" cy="3768814"/>
          </a:xfrm>
        </p:spPr>
        <p:txBody>
          <a:bodyPr>
            <a:normAutofit fontScale="90000"/>
          </a:bodyPr>
          <a:lstStyle/>
          <a:p>
            <a:r>
              <a:rPr lang="en-US" dirty="0"/>
              <a:t>Can the Courts Bar Trump from the Presidency?</a:t>
            </a:r>
            <a:br>
              <a:rPr lang="en-US" dirty="0"/>
            </a:br>
            <a:br>
              <a:rPr lang="en-US" dirty="0"/>
            </a:br>
            <a:br>
              <a:rPr lang="en-US" dirty="0"/>
            </a:br>
            <a:br>
              <a:rPr lang="en-US" dirty="0"/>
            </a:br>
            <a:r>
              <a:rPr lang="en-US" sz="2400" dirty="0"/>
              <a:t>Frederick T. Davis</a:t>
            </a:r>
            <a:br>
              <a:rPr lang="en-US" sz="2400" dirty="0"/>
            </a:br>
            <a:r>
              <a:rPr lang="en-US" sz="2400" dirty="0"/>
              <a:t>April 27, 2024</a:t>
            </a:r>
            <a:endParaRPr lang="en-US" dirty="0"/>
          </a:p>
        </p:txBody>
      </p:sp>
      <p:pic>
        <p:nvPicPr>
          <p:cNvPr id="3" name="Picture 2">
            <a:extLst>
              <a:ext uri="{FF2B5EF4-FFF2-40B4-BE49-F238E27FC236}">
                <a16:creationId xmlns:a16="http://schemas.microsoft.com/office/drawing/2014/main" id="{0EFDCEC2-3C11-F873-1E80-C3556E5BBA7A}"/>
              </a:ext>
            </a:extLst>
          </p:cNvPr>
          <p:cNvPicPr>
            <a:picLocks noChangeAspect="1"/>
          </p:cNvPicPr>
          <p:nvPr/>
        </p:nvPicPr>
        <p:blipFill>
          <a:blip r:embed="rId2">
            <a:extLst>
              <a:ext uri="{28A0092B-C50C-407E-A947-70E740481C1C}">
                <a14:useLocalDpi xmlns:a14="http://schemas.microsoft.com/office/drawing/2010/main" val="0"/>
              </a:ext>
            </a:extLst>
          </a:blip>
          <a:srcRect l="67881"/>
          <a:stretch>
            <a:fillRect/>
          </a:stretch>
        </p:blipFill>
        <p:spPr bwMode="auto">
          <a:xfrm>
            <a:off x="5214937" y="2170545"/>
            <a:ext cx="1762125" cy="1745674"/>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183870-50D2-E64E-A946-06A09039D0C3}"/>
            </a:ext>
          </a:extLst>
        </p:cNvPr>
        <p:cNvGrpSpPr/>
        <p:nvPr/>
      </p:nvGrpSpPr>
      <p:grpSpPr>
        <a:xfrm>
          <a:off x="0" y="0"/>
          <a:ext cx="0" cy="0"/>
          <a:chOff x="0" y="0"/>
          <a:chExt cx="0" cy="0"/>
        </a:xfrm>
      </p:grpSpPr>
      <p:sp>
        <p:nvSpPr>
          <p:cNvPr id="2" name="Title">
            <a:extLst>
              <a:ext uri="{FF2B5EF4-FFF2-40B4-BE49-F238E27FC236}">
                <a16:creationId xmlns:a16="http://schemas.microsoft.com/office/drawing/2014/main" id="{767D2C83-FA69-6A4B-2187-3D87E5455603}"/>
              </a:ext>
            </a:extLst>
          </p:cNvPr>
          <p:cNvSpPr>
            <a:spLocks noGrp="1"/>
          </p:cNvSpPr>
          <p:nvPr>
            <p:ph type="ctrTitle"/>
          </p:nvPr>
        </p:nvSpPr>
        <p:spPr/>
        <p:txBody>
          <a:bodyPr>
            <a:normAutofit/>
          </a:bodyPr>
          <a:lstStyle/>
          <a:p>
            <a:r>
              <a:rPr lang="en-US" dirty="0"/>
              <a:t>Question 2: Can Trump Be Disqualified under the 14</a:t>
            </a:r>
            <a:r>
              <a:rPr lang="en-US" baseline="30000" dirty="0"/>
              <a:t>th</a:t>
            </a:r>
            <a:r>
              <a:rPr lang="en-US" dirty="0"/>
              <a:t> Amendment (cont’d)</a:t>
            </a:r>
            <a:endParaRPr dirty="0"/>
          </a:p>
        </p:txBody>
      </p:sp>
      <p:sp>
        <p:nvSpPr>
          <p:cNvPr id="3" name="Content Placeholder">
            <a:extLst>
              <a:ext uri="{FF2B5EF4-FFF2-40B4-BE49-F238E27FC236}">
                <a16:creationId xmlns:a16="http://schemas.microsoft.com/office/drawing/2014/main" id="{2F26CE26-238E-72A1-913A-F217CD023D03}"/>
              </a:ext>
            </a:extLst>
          </p:cNvPr>
          <p:cNvSpPr>
            <a:spLocks noGrp="1"/>
          </p:cNvSpPr>
          <p:nvPr>
            <p:ph idx="1"/>
          </p:nvPr>
        </p:nvSpPr>
        <p:spPr/>
        <p:txBody>
          <a:bodyPr>
            <a:normAutofit/>
          </a:bodyPr>
          <a:lstStyle/>
          <a:p>
            <a:pPr marL="0" marR="0" indent="0">
              <a:lnSpc>
                <a:spcPct val="200000"/>
              </a:lnSpc>
              <a:spcBef>
                <a:spcPts val="0"/>
              </a:spcBef>
              <a:spcAft>
                <a:spcPts val="800"/>
              </a:spcAft>
              <a:buNone/>
            </a:pPr>
            <a:r>
              <a:rPr lang="en-US" sz="1800" kern="100" dirty="0">
                <a:effectLst/>
                <a:latin typeface="Garamond" panose="02020404030301010803" pitchFamily="18" charset="0"/>
                <a:ea typeface="Aptos" panose="020B0004020202020204" pitchFamily="34" charset="0"/>
                <a:cs typeface="Arial" panose="020B0604020202020204" pitchFamily="34" charset="0"/>
              </a:rPr>
              <a:t>Among the (Many) Legal Issues:</a:t>
            </a:r>
          </a:p>
          <a:p>
            <a:pPr marL="342900" marR="0" lvl="0" indent="-342900">
              <a:lnSpc>
                <a:spcPct val="200000"/>
              </a:lnSpc>
              <a:spcBef>
                <a:spcPts val="0"/>
              </a:spcBef>
              <a:spcAft>
                <a:spcPts val="0"/>
              </a:spcAft>
              <a:buFont typeface="Symbol" panose="05050102010706020507" pitchFamily="18" charset="2"/>
              <a:buChar char=""/>
            </a:pPr>
            <a:r>
              <a:rPr lang="en-US" sz="1600" kern="100" dirty="0">
                <a:effectLst/>
                <a:latin typeface="Garamond" panose="02020404030301010803" pitchFamily="18" charset="0"/>
                <a:ea typeface="Aptos" panose="020B0004020202020204" pitchFamily="34" charset="0"/>
                <a:cs typeface="Arial" panose="020B0604020202020204" pitchFamily="34" charset="0"/>
              </a:rPr>
              <a:t>Did Trump “engage” in an “insurrection”?</a:t>
            </a:r>
          </a:p>
          <a:p>
            <a:pPr marL="342900" marR="0" lvl="0" indent="-342900">
              <a:lnSpc>
                <a:spcPct val="200000"/>
              </a:lnSpc>
              <a:spcBef>
                <a:spcPts val="0"/>
              </a:spcBef>
              <a:spcAft>
                <a:spcPts val="0"/>
              </a:spcAft>
              <a:buFont typeface="Symbol" panose="05050102010706020507" pitchFamily="18" charset="2"/>
              <a:buChar char=""/>
            </a:pPr>
            <a:r>
              <a:rPr lang="en-US" sz="1600" kern="100" dirty="0">
                <a:effectLst/>
                <a:latin typeface="Garamond" panose="02020404030301010803" pitchFamily="18" charset="0"/>
                <a:ea typeface="Aptos" panose="020B0004020202020204" pitchFamily="34" charset="0"/>
                <a:cs typeface="Arial" panose="020B0604020202020204" pitchFamily="34" charset="0"/>
              </a:rPr>
              <a:t>Is Section 3 “self-executing” in the absence of legislation to enforce it?</a:t>
            </a:r>
          </a:p>
          <a:p>
            <a:pPr marL="342900" marR="0" lvl="0" indent="-342900">
              <a:lnSpc>
                <a:spcPct val="200000"/>
              </a:lnSpc>
              <a:spcBef>
                <a:spcPts val="0"/>
              </a:spcBef>
              <a:spcAft>
                <a:spcPts val="0"/>
              </a:spcAft>
              <a:buFont typeface="Symbol" panose="05050102010706020507" pitchFamily="18" charset="2"/>
              <a:buChar char=""/>
            </a:pPr>
            <a:r>
              <a:rPr lang="en-US" sz="1600" kern="100" dirty="0">
                <a:effectLst/>
                <a:latin typeface="Garamond" panose="02020404030301010803" pitchFamily="18" charset="0"/>
                <a:ea typeface="Aptos" panose="020B0004020202020204" pitchFamily="34" charset="0"/>
                <a:cs typeface="Arial" panose="020B0604020202020204" pitchFamily="34" charset="0"/>
              </a:rPr>
              <a:t>Is Trump a former “officer”?</a:t>
            </a:r>
          </a:p>
          <a:p>
            <a:pPr marL="342900" marR="0" lvl="0" indent="-342900">
              <a:lnSpc>
                <a:spcPct val="200000"/>
              </a:lnSpc>
              <a:spcBef>
                <a:spcPts val="0"/>
              </a:spcBef>
              <a:spcAft>
                <a:spcPts val="0"/>
              </a:spcAft>
              <a:buFont typeface="Symbol" panose="05050102010706020507" pitchFamily="18" charset="2"/>
              <a:buChar char=""/>
            </a:pPr>
            <a:r>
              <a:rPr lang="en-US" sz="1600" kern="100" dirty="0">
                <a:effectLst/>
                <a:latin typeface="Garamond" panose="02020404030301010803" pitchFamily="18" charset="0"/>
                <a:ea typeface="Aptos" panose="020B0004020202020204" pitchFamily="34" charset="0"/>
                <a:cs typeface="Arial" panose="020B0604020202020204" pitchFamily="34" charset="0"/>
              </a:rPr>
              <a:t>Did Trump take an “oath … to support the Constitution”?</a:t>
            </a:r>
          </a:p>
          <a:p>
            <a:pPr marL="342900" marR="0" lvl="0" indent="-342900" algn="l" defTabSz="914400" rtl="0" eaLnBrk="1" fontAlgn="auto" latinLnBrk="0" hangingPunct="1">
              <a:lnSpc>
                <a:spcPct val="200000"/>
              </a:lnSpc>
              <a:spcBef>
                <a:spcPts val="0"/>
              </a:spcBef>
              <a:spcAft>
                <a:spcPts val="0"/>
              </a:spcAft>
              <a:buClrTx/>
              <a:buSzTx/>
              <a:buFont typeface="Symbol" panose="05050102010706020507" pitchFamily="18" charset="2"/>
              <a:buChar char=""/>
              <a:tabLst/>
              <a:defRPr/>
            </a:pPr>
            <a:r>
              <a:rPr kumimoji="0" lang="en-US" sz="1600" b="0" i="0" u="none" strike="noStrike" kern="100" cap="none" spc="0" normalizeH="0" baseline="0" noProof="0" dirty="0">
                <a:ln>
                  <a:noFill/>
                </a:ln>
                <a:solidFill>
                  <a:prstClr val="black"/>
                </a:solidFill>
                <a:effectLst/>
                <a:uLnTx/>
                <a:uFillTx/>
                <a:latin typeface="Garamond" panose="02020404030301010803" pitchFamily="18" charset="0"/>
                <a:ea typeface="Aptos" panose="020B0004020202020204" pitchFamily="34" charset="0"/>
                <a:cs typeface="Arial" panose="020B0604020202020204" pitchFamily="34" charset="0"/>
              </a:rPr>
              <a:t>Does Section 3 bar his being </a:t>
            </a:r>
            <a:r>
              <a:rPr kumimoji="0" lang="en-US" sz="1600" b="0" i="0" u="sng" strike="noStrike" kern="100" cap="none" spc="0" normalizeH="0" baseline="0" noProof="0" dirty="0">
                <a:ln>
                  <a:noFill/>
                </a:ln>
                <a:solidFill>
                  <a:prstClr val="black"/>
                </a:solidFill>
                <a:effectLst/>
                <a:uLnTx/>
                <a:uFillTx/>
                <a:latin typeface="Garamond" panose="02020404030301010803" pitchFamily="18" charset="0"/>
                <a:ea typeface="Aptos" panose="020B0004020202020204" pitchFamily="34" charset="0"/>
                <a:cs typeface="Arial" panose="020B0604020202020204" pitchFamily="34" charset="0"/>
              </a:rPr>
              <a:t>elected</a:t>
            </a:r>
            <a:r>
              <a:rPr kumimoji="0" lang="en-US" sz="1600" b="0" i="0" u="none" strike="noStrike" kern="100" cap="none" spc="0" normalizeH="0" baseline="0" noProof="0" dirty="0">
                <a:ln>
                  <a:noFill/>
                </a:ln>
                <a:solidFill>
                  <a:prstClr val="black"/>
                </a:solidFill>
                <a:effectLst/>
                <a:uLnTx/>
                <a:uFillTx/>
                <a:latin typeface="Garamond" panose="02020404030301010803" pitchFamily="18" charset="0"/>
                <a:ea typeface="Aptos" panose="020B0004020202020204" pitchFamily="34" charset="0"/>
                <a:cs typeface="Arial" panose="020B0604020202020204" pitchFamily="34" charset="0"/>
              </a:rPr>
              <a:t> President (or just </a:t>
            </a:r>
            <a:r>
              <a:rPr kumimoji="0" lang="en-US" sz="1600" b="0" i="0" u="sng" strike="noStrike" kern="100" cap="none" spc="0" normalizeH="0" baseline="0" noProof="0" dirty="0">
                <a:ln>
                  <a:noFill/>
                </a:ln>
                <a:solidFill>
                  <a:prstClr val="black"/>
                </a:solidFill>
                <a:effectLst/>
                <a:uLnTx/>
                <a:uFillTx/>
                <a:latin typeface="Garamond" panose="02020404030301010803" pitchFamily="18" charset="0"/>
                <a:ea typeface="Aptos" panose="020B0004020202020204" pitchFamily="34" charset="0"/>
                <a:cs typeface="Arial" panose="020B0604020202020204" pitchFamily="34" charset="0"/>
              </a:rPr>
              <a:t>holding</a:t>
            </a:r>
            <a:r>
              <a:rPr kumimoji="0" lang="en-US" sz="1600" b="0" i="0" u="none" strike="noStrike" kern="100" cap="none" spc="0" normalizeH="0" baseline="0" noProof="0" dirty="0">
                <a:ln>
                  <a:noFill/>
                </a:ln>
                <a:solidFill>
                  <a:prstClr val="black"/>
                </a:solidFill>
                <a:effectLst/>
                <a:uLnTx/>
                <a:uFillTx/>
                <a:latin typeface="Garamond" panose="02020404030301010803" pitchFamily="18" charset="0"/>
                <a:ea typeface="Aptos" panose="020B0004020202020204" pitchFamily="34" charset="0"/>
                <a:cs typeface="Arial" panose="020B0604020202020204" pitchFamily="34" charset="0"/>
              </a:rPr>
              <a:t> the office of the President)?</a:t>
            </a:r>
            <a:endParaRPr lang="en-US" sz="1600" kern="100" dirty="0">
              <a:effectLst/>
              <a:latin typeface="Garamond" panose="02020404030301010803" pitchFamily="18" charset="0"/>
              <a:ea typeface="Aptos" panose="020B0004020202020204" pitchFamily="34" charset="0"/>
              <a:cs typeface="Arial" panose="020B0604020202020204" pitchFamily="34" charset="0"/>
            </a:endParaRPr>
          </a:p>
          <a:p>
            <a:pPr marL="342900" marR="0" lvl="0" indent="-342900">
              <a:lnSpc>
                <a:spcPct val="200000"/>
              </a:lnSpc>
              <a:spcBef>
                <a:spcPts val="0"/>
              </a:spcBef>
              <a:spcAft>
                <a:spcPts val="800"/>
              </a:spcAft>
              <a:buFont typeface="Symbol" panose="05050102010706020507" pitchFamily="18" charset="2"/>
              <a:buChar char=""/>
            </a:pPr>
            <a:r>
              <a:rPr lang="en-US" sz="1600" kern="100" dirty="0">
                <a:effectLst/>
                <a:latin typeface="Garamond" panose="02020404030301010803" pitchFamily="18" charset="0"/>
                <a:ea typeface="Aptos" panose="020B0004020202020204" pitchFamily="34" charset="0"/>
                <a:cs typeface="Arial" panose="020B0604020202020204" pitchFamily="34" charset="0"/>
              </a:rPr>
              <a:t>Possible defense: First Amendment protected Trump’s acts</a:t>
            </a:r>
          </a:p>
          <a:p>
            <a:pPr marL="0" marR="0" lvl="0" indent="0">
              <a:lnSpc>
                <a:spcPct val="200000"/>
              </a:lnSpc>
              <a:spcBef>
                <a:spcPts val="0"/>
              </a:spcBef>
              <a:spcAft>
                <a:spcPts val="0"/>
              </a:spcAft>
              <a:buNone/>
            </a:pPr>
            <a:endParaRPr lang="en-US" sz="1600" dirty="0"/>
          </a:p>
        </p:txBody>
      </p:sp>
    </p:spTree>
    <p:extLst>
      <p:ext uri="{BB962C8B-B14F-4D97-AF65-F5344CB8AC3E}">
        <p14:creationId xmlns:p14="http://schemas.microsoft.com/office/powerpoint/2010/main" val="21137682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4DCA3D-42FB-E9E0-B954-0F867EAE3D00}"/>
            </a:ext>
          </a:extLst>
        </p:cNvPr>
        <p:cNvGrpSpPr/>
        <p:nvPr/>
      </p:nvGrpSpPr>
      <p:grpSpPr>
        <a:xfrm>
          <a:off x="0" y="0"/>
          <a:ext cx="0" cy="0"/>
          <a:chOff x="0" y="0"/>
          <a:chExt cx="0" cy="0"/>
        </a:xfrm>
      </p:grpSpPr>
      <p:sp>
        <p:nvSpPr>
          <p:cNvPr id="2" name="Title">
            <a:extLst>
              <a:ext uri="{FF2B5EF4-FFF2-40B4-BE49-F238E27FC236}">
                <a16:creationId xmlns:a16="http://schemas.microsoft.com/office/drawing/2014/main" id="{94ACE73C-3A12-7C3B-F3D6-4A83446639BC}"/>
              </a:ext>
            </a:extLst>
          </p:cNvPr>
          <p:cNvSpPr>
            <a:spLocks noGrp="1"/>
          </p:cNvSpPr>
          <p:nvPr>
            <p:ph type="ctrTitle"/>
          </p:nvPr>
        </p:nvSpPr>
        <p:spPr/>
        <p:txBody>
          <a:bodyPr>
            <a:normAutofit/>
          </a:bodyPr>
          <a:lstStyle/>
          <a:p>
            <a:r>
              <a:rPr lang="en-US" dirty="0"/>
              <a:t>Question 2: Can Trump Be Disqualified under the 14</a:t>
            </a:r>
            <a:r>
              <a:rPr lang="en-US" baseline="30000" dirty="0"/>
              <a:t>th</a:t>
            </a:r>
            <a:r>
              <a:rPr lang="en-US" dirty="0"/>
              <a:t> Amendment (cont’d)</a:t>
            </a:r>
            <a:endParaRPr dirty="0"/>
          </a:p>
        </p:txBody>
      </p:sp>
      <p:sp>
        <p:nvSpPr>
          <p:cNvPr id="3" name="Content Placeholder">
            <a:extLst>
              <a:ext uri="{FF2B5EF4-FFF2-40B4-BE49-F238E27FC236}">
                <a16:creationId xmlns:a16="http://schemas.microsoft.com/office/drawing/2014/main" id="{852F66D7-33D7-1D5B-E3D6-C28047F10921}"/>
              </a:ext>
            </a:extLst>
          </p:cNvPr>
          <p:cNvSpPr>
            <a:spLocks noGrp="1"/>
          </p:cNvSpPr>
          <p:nvPr>
            <p:ph idx="1"/>
          </p:nvPr>
        </p:nvSpPr>
        <p:spPr/>
        <p:txBody>
          <a:bodyPr>
            <a:normAutofit/>
          </a:bodyPr>
          <a:lstStyle/>
          <a:p>
            <a:pPr marL="0" marR="0" lvl="0" indent="0">
              <a:lnSpc>
                <a:spcPct val="200000"/>
              </a:lnSpc>
              <a:spcBef>
                <a:spcPts val="0"/>
              </a:spcBef>
              <a:spcAft>
                <a:spcPts val="800"/>
              </a:spcAft>
              <a:buNone/>
            </a:pPr>
            <a:r>
              <a:rPr lang="en-US" sz="1800" kern="100" dirty="0">
                <a:effectLst/>
                <a:latin typeface="Garamond" panose="02020404030301010803" pitchFamily="18" charset="0"/>
                <a:ea typeface="Aptos" panose="020B0004020202020204" pitchFamily="34" charset="0"/>
                <a:cs typeface="Arial" panose="020B0604020202020204" pitchFamily="34" charset="0"/>
              </a:rPr>
              <a:t>The “not self-executing” issue really has two parts:</a:t>
            </a:r>
          </a:p>
          <a:p>
            <a:pPr marL="742950" marR="0" lvl="1" indent="-285750">
              <a:lnSpc>
                <a:spcPct val="200000"/>
              </a:lnSpc>
              <a:spcBef>
                <a:spcPts val="0"/>
              </a:spcBef>
              <a:spcAft>
                <a:spcPts val="800"/>
              </a:spcAft>
              <a:buFont typeface="Courier New" panose="02070309020205020404" pitchFamily="49" charset="0"/>
              <a:buChar char="o"/>
            </a:pPr>
            <a:r>
              <a:rPr lang="en-US" sz="1600" kern="100" dirty="0">
                <a:effectLst/>
                <a:latin typeface="Garamond" panose="02020404030301010803" pitchFamily="18" charset="0"/>
                <a:ea typeface="Aptos" panose="020B0004020202020204" pitchFamily="34" charset="0"/>
                <a:cs typeface="Arial" panose="020B0604020202020204" pitchFamily="34" charset="0"/>
              </a:rPr>
              <a:t>Does the absence of legislation mean that the provision cannot be enforced at all?</a:t>
            </a:r>
          </a:p>
          <a:p>
            <a:pPr marL="1143000" marR="0" lvl="2" indent="-228600">
              <a:lnSpc>
                <a:spcPct val="200000"/>
              </a:lnSpc>
              <a:spcBef>
                <a:spcPts val="0"/>
              </a:spcBef>
              <a:spcAft>
                <a:spcPts val="800"/>
              </a:spcAft>
              <a:buFont typeface="Wingdings" panose="05000000000000000000" pitchFamily="2" charset="2"/>
              <a:buChar char=""/>
            </a:pPr>
            <a:r>
              <a:rPr lang="en-US" sz="1600" kern="100" dirty="0">
                <a:effectLst/>
                <a:latin typeface="Garamond" panose="02020404030301010803" pitchFamily="18" charset="0"/>
                <a:ea typeface="Aptos" panose="020B0004020202020204" pitchFamily="34" charset="0"/>
                <a:cs typeface="Arial" panose="020B0604020202020204" pitchFamily="34" charset="0"/>
              </a:rPr>
              <a:t>1869 opinion by Chief Justice Chase said that Section 3 is unenforceable for this reason</a:t>
            </a:r>
          </a:p>
          <a:p>
            <a:pPr marL="1143000" marR="0" lvl="2" indent="-228600">
              <a:lnSpc>
                <a:spcPct val="200000"/>
              </a:lnSpc>
              <a:spcBef>
                <a:spcPts val="0"/>
              </a:spcBef>
              <a:spcAft>
                <a:spcPts val="800"/>
              </a:spcAft>
              <a:buFont typeface="Wingdings" panose="05000000000000000000" pitchFamily="2" charset="2"/>
              <a:buChar char=""/>
            </a:pPr>
            <a:r>
              <a:rPr lang="en-US" sz="1600" kern="100" dirty="0" err="1">
                <a:effectLst/>
                <a:latin typeface="Garamond" panose="02020404030301010803" pitchFamily="18" charset="0"/>
                <a:ea typeface="Aptos" panose="020B0004020202020204" pitchFamily="34" charset="0"/>
                <a:cs typeface="Arial" panose="020B0604020202020204" pitchFamily="34" charset="0"/>
              </a:rPr>
              <a:t>Baude</a:t>
            </a:r>
            <a:r>
              <a:rPr lang="en-US" sz="1600" kern="100" dirty="0">
                <a:effectLst/>
                <a:latin typeface="Garamond" panose="02020404030301010803" pitchFamily="18" charset="0"/>
                <a:ea typeface="Aptos" panose="020B0004020202020204" pitchFamily="34" charset="0"/>
                <a:cs typeface="Arial" panose="020B0604020202020204" pitchFamily="34" charset="0"/>
              </a:rPr>
              <a:t>/Paulsen provide good but not conclusive argument that he was wrong</a:t>
            </a:r>
          </a:p>
          <a:p>
            <a:pPr marL="742950" marR="0" lvl="1" indent="-285750">
              <a:lnSpc>
                <a:spcPct val="200000"/>
              </a:lnSpc>
              <a:spcBef>
                <a:spcPts val="0"/>
              </a:spcBef>
              <a:spcAft>
                <a:spcPts val="800"/>
              </a:spcAft>
              <a:buFont typeface="Courier New" panose="02070309020205020404" pitchFamily="49" charset="0"/>
              <a:buChar char="o"/>
            </a:pPr>
            <a:r>
              <a:rPr lang="en-US" sz="1600" kern="100" dirty="0">
                <a:effectLst/>
                <a:latin typeface="Garamond" panose="02020404030301010803" pitchFamily="18" charset="0"/>
                <a:ea typeface="Aptos" panose="020B0004020202020204" pitchFamily="34" charset="0"/>
                <a:cs typeface="Arial" panose="020B0604020202020204" pitchFamily="34" charset="0"/>
              </a:rPr>
              <a:t>In the absence of legislation, what procedures could be followed to enforce Section 3?</a:t>
            </a:r>
            <a:br>
              <a:rPr lang="en-US" dirty="0">
                <a:effectLst/>
              </a:rPr>
            </a:br>
            <a:r>
              <a:rPr lang="en-US" sz="1200" kern="100" dirty="0">
                <a:effectLst/>
                <a:latin typeface="Garamond" panose="02020404030301010803" pitchFamily="18" charset="0"/>
                <a:ea typeface="Aptos" panose="020B0004020202020204" pitchFamily="34" charset="0"/>
                <a:cs typeface="Arial" panose="020B0604020202020204" pitchFamily="34" charset="0"/>
              </a:rPr>
              <a:t> </a:t>
            </a:r>
          </a:p>
          <a:p>
            <a:pPr marL="342900" marR="0" lvl="0" indent="-342900">
              <a:lnSpc>
                <a:spcPct val="107000"/>
              </a:lnSpc>
              <a:spcBef>
                <a:spcPts val="0"/>
              </a:spcBef>
              <a:spcAft>
                <a:spcPts val="800"/>
              </a:spcAft>
              <a:buFont typeface="Symbol" panose="05050102010706020507" pitchFamily="18" charset="2"/>
              <a:buChar char=""/>
            </a:pPr>
            <a:endParaRPr lang="en-US" sz="1600" kern="100" dirty="0">
              <a:effectLst/>
              <a:latin typeface="Garamond" panose="02020404030301010803" pitchFamily="18" charset="0"/>
              <a:ea typeface="Aptos" panose="020B0004020202020204" pitchFamily="34" charset="0"/>
              <a:cs typeface="Arial" panose="020B0604020202020204" pitchFamily="34" charset="0"/>
            </a:endParaRPr>
          </a:p>
          <a:p>
            <a:pPr marL="0" marR="0" lvl="0" indent="0">
              <a:lnSpc>
                <a:spcPct val="200000"/>
              </a:lnSpc>
              <a:spcBef>
                <a:spcPts val="0"/>
              </a:spcBef>
              <a:spcAft>
                <a:spcPts val="0"/>
              </a:spcAft>
              <a:buNone/>
            </a:pPr>
            <a:endParaRPr lang="en-US" sz="1600" dirty="0"/>
          </a:p>
        </p:txBody>
      </p:sp>
    </p:spTree>
    <p:extLst>
      <p:ext uri="{BB962C8B-B14F-4D97-AF65-F5344CB8AC3E}">
        <p14:creationId xmlns:p14="http://schemas.microsoft.com/office/powerpoint/2010/main" val="13336828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F80AF6-AD25-503D-6AB5-E761F9D4AD3C}"/>
            </a:ext>
          </a:extLst>
        </p:cNvPr>
        <p:cNvGrpSpPr/>
        <p:nvPr/>
      </p:nvGrpSpPr>
      <p:grpSpPr>
        <a:xfrm>
          <a:off x="0" y="0"/>
          <a:ext cx="0" cy="0"/>
          <a:chOff x="0" y="0"/>
          <a:chExt cx="0" cy="0"/>
        </a:xfrm>
      </p:grpSpPr>
      <p:sp>
        <p:nvSpPr>
          <p:cNvPr id="2" name="Title">
            <a:extLst>
              <a:ext uri="{FF2B5EF4-FFF2-40B4-BE49-F238E27FC236}">
                <a16:creationId xmlns:a16="http://schemas.microsoft.com/office/drawing/2014/main" id="{5B9A52AB-83B3-BF6B-7FCC-21FD4DBE25E0}"/>
              </a:ext>
            </a:extLst>
          </p:cNvPr>
          <p:cNvSpPr>
            <a:spLocks noGrp="1"/>
          </p:cNvSpPr>
          <p:nvPr>
            <p:ph type="ctrTitle"/>
          </p:nvPr>
        </p:nvSpPr>
        <p:spPr/>
        <p:txBody>
          <a:bodyPr>
            <a:normAutofit/>
          </a:bodyPr>
          <a:lstStyle/>
          <a:p>
            <a:r>
              <a:rPr lang="en-US" dirty="0"/>
              <a:t>Question 2: Can Trump Be Disqualified under the 14</a:t>
            </a:r>
            <a:r>
              <a:rPr lang="en-US" baseline="30000" dirty="0"/>
              <a:t>th</a:t>
            </a:r>
            <a:r>
              <a:rPr lang="en-US" dirty="0"/>
              <a:t> Amendment (cont’d)</a:t>
            </a:r>
            <a:endParaRPr dirty="0"/>
          </a:p>
        </p:txBody>
      </p:sp>
      <p:sp>
        <p:nvSpPr>
          <p:cNvPr id="3" name="Content Placeholder">
            <a:extLst>
              <a:ext uri="{FF2B5EF4-FFF2-40B4-BE49-F238E27FC236}">
                <a16:creationId xmlns:a16="http://schemas.microsoft.com/office/drawing/2014/main" id="{891433F7-73CB-CBCB-4991-208D9F38D1C7}"/>
              </a:ext>
            </a:extLst>
          </p:cNvPr>
          <p:cNvSpPr>
            <a:spLocks noGrp="1"/>
          </p:cNvSpPr>
          <p:nvPr>
            <p:ph idx="1"/>
          </p:nvPr>
        </p:nvSpPr>
        <p:spPr/>
        <p:txBody>
          <a:bodyPr>
            <a:normAutofit fontScale="25000" lnSpcReduction="20000"/>
          </a:bodyPr>
          <a:lstStyle/>
          <a:p>
            <a:pPr marL="0" marR="0" lvl="0" indent="0">
              <a:lnSpc>
                <a:spcPct val="200000"/>
              </a:lnSpc>
              <a:spcBef>
                <a:spcPts val="0"/>
              </a:spcBef>
              <a:spcAft>
                <a:spcPts val="800"/>
              </a:spcAft>
              <a:buNone/>
            </a:pPr>
            <a:r>
              <a:rPr lang="en-US" sz="7200" kern="100" dirty="0">
                <a:effectLst/>
                <a:latin typeface="Garamond" panose="02020404030301010803" pitchFamily="18" charset="0"/>
                <a:ea typeface="Aptos" panose="020B0004020202020204" pitchFamily="34" charset="0"/>
                <a:cs typeface="Arial" panose="020B0604020202020204" pitchFamily="34" charset="0"/>
              </a:rPr>
              <a:t>What procedures might lead to disqualification?</a:t>
            </a:r>
          </a:p>
          <a:p>
            <a:pPr marL="0" marR="0" lvl="0" indent="0">
              <a:lnSpc>
                <a:spcPct val="200000"/>
              </a:lnSpc>
              <a:spcBef>
                <a:spcPts val="0"/>
              </a:spcBef>
              <a:spcAft>
                <a:spcPts val="800"/>
              </a:spcAft>
              <a:buNone/>
            </a:pPr>
            <a:r>
              <a:rPr lang="en-US" sz="6400" kern="100" dirty="0" err="1">
                <a:effectLst/>
                <a:latin typeface="Garamond" panose="02020404030301010803" pitchFamily="18" charset="0"/>
                <a:ea typeface="Aptos" panose="020B0004020202020204" pitchFamily="34" charset="0"/>
                <a:cs typeface="Arial" panose="020B0604020202020204" pitchFamily="34" charset="0"/>
              </a:rPr>
              <a:t>Baude</a:t>
            </a:r>
            <a:r>
              <a:rPr lang="en-US" sz="6400" kern="100" dirty="0">
                <a:effectLst/>
                <a:latin typeface="Garamond" panose="02020404030301010803" pitchFamily="18" charset="0"/>
                <a:ea typeface="Aptos" panose="020B0004020202020204" pitchFamily="34" charset="0"/>
                <a:cs typeface="Arial" panose="020B0604020202020204" pitchFamily="34" charset="0"/>
              </a:rPr>
              <a:t>/Paulsen are notably vague on this:</a:t>
            </a:r>
          </a:p>
          <a:p>
            <a:pPr marL="457200" marR="0">
              <a:lnSpc>
                <a:spcPct val="120000"/>
              </a:lnSpc>
              <a:spcBef>
                <a:spcPts val="0"/>
              </a:spcBef>
              <a:spcAft>
                <a:spcPts val="0"/>
              </a:spcAft>
            </a:pPr>
            <a:r>
              <a:rPr lang="en-US" sz="6400" kern="100" dirty="0">
                <a:solidFill>
                  <a:srgbClr val="000000"/>
                </a:solidFill>
                <a:effectLst/>
                <a:latin typeface="Garamond" panose="02020404030301010803" pitchFamily="18" charset="0"/>
                <a:ea typeface="Times New Roman" panose="02020603050405020304" pitchFamily="18" charset="0"/>
                <a:cs typeface="CenturySchoolbook"/>
              </a:rPr>
              <a:t>“</a:t>
            </a:r>
            <a:r>
              <a:rPr lang="x-none" sz="6400" kern="100" dirty="0">
                <a:solidFill>
                  <a:srgbClr val="000000"/>
                </a:solidFill>
                <a:effectLst/>
                <a:latin typeface="Garamond" panose="02020404030301010803" pitchFamily="18" charset="0"/>
                <a:ea typeface="Times New Roman" panose="02020603050405020304" pitchFamily="18" charset="0"/>
                <a:cs typeface="CenturySchoolbook"/>
              </a:rPr>
              <a:t>We submit that all such</a:t>
            </a:r>
            <a:r>
              <a:rPr lang="en-US" sz="6400" kern="100" dirty="0">
                <a:solidFill>
                  <a:srgbClr val="000000"/>
                </a:solidFill>
                <a:effectLst/>
                <a:latin typeface="Garamond" panose="02020404030301010803" pitchFamily="18" charset="0"/>
                <a:ea typeface="Times New Roman" panose="02020603050405020304" pitchFamily="18" charset="0"/>
                <a:cs typeface="CenturySchoolbook"/>
              </a:rPr>
              <a:t> [State]</a:t>
            </a:r>
            <a:r>
              <a:rPr lang="x-none" sz="6400" kern="100" dirty="0">
                <a:solidFill>
                  <a:srgbClr val="000000"/>
                </a:solidFill>
                <a:effectLst/>
                <a:latin typeface="Garamond" panose="02020404030301010803" pitchFamily="18" charset="0"/>
                <a:ea typeface="Times New Roman" panose="02020603050405020304" pitchFamily="18" charset="0"/>
                <a:cs typeface="CenturySchoolbook"/>
              </a:rPr>
              <a:t> officials—administrators, executives, legislatures—possessing legal authority concerning such </a:t>
            </a:r>
            <a:r>
              <a:rPr lang="en-US" sz="6400" kern="100" dirty="0">
                <a:solidFill>
                  <a:srgbClr val="000000"/>
                </a:solidFill>
                <a:effectLst/>
                <a:latin typeface="Garamond" panose="02020404030301010803" pitchFamily="18" charset="0"/>
                <a:ea typeface="Times New Roman" panose="02020603050405020304" pitchFamily="18" charset="0"/>
                <a:cs typeface="CenturySchoolbook"/>
              </a:rPr>
              <a:t>[election] </a:t>
            </a:r>
            <a:r>
              <a:rPr lang="x-none" sz="6400" kern="100" dirty="0">
                <a:solidFill>
                  <a:srgbClr val="000000"/>
                </a:solidFill>
                <a:effectLst/>
                <a:latin typeface="Garamond" panose="02020404030301010803" pitchFamily="18" charset="0"/>
                <a:ea typeface="Times New Roman" panose="02020603050405020304" pitchFamily="18" charset="0"/>
                <a:cs typeface="CenturySchoolbook"/>
              </a:rPr>
              <a:t>matters likewise possess the authority (and duty) to interpret, apply, and enforce Section Three’s disqualification in the course of exercising that legal authority. And once again: if such determinations are judicially reviewable under state law, the courts likewise possess the authority and</a:t>
            </a:r>
            <a:r>
              <a:rPr lang="en-US" sz="6400" kern="100" dirty="0">
                <a:latin typeface="Garamond" panose="02020404030301010803" pitchFamily="18" charset="0"/>
                <a:ea typeface="Times New Roman" panose="02020603050405020304" pitchFamily="18" charset="0"/>
                <a:cs typeface="Arial" panose="020B0604020202020204" pitchFamily="34" charset="0"/>
              </a:rPr>
              <a:t> </a:t>
            </a:r>
            <a:r>
              <a:rPr lang="x-none" sz="6400" kern="100" dirty="0">
                <a:solidFill>
                  <a:srgbClr val="000000"/>
                </a:solidFill>
                <a:effectLst/>
                <a:latin typeface="Garamond" panose="02020404030301010803" pitchFamily="18" charset="0"/>
                <a:ea typeface="Times New Roman" panose="02020603050405020304" pitchFamily="18" charset="0"/>
                <a:cs typeface="CenturySchoolbook"/>
              </a:rPr>
              <a:t>duty to interpret, apply, and enforce Section Three.</a:t>
            </a:r>
            <a:r>
              <a:rPr lang="en-US" sz="6400" kern="100" dirty="0">
                <a:solidFill>
                  <a:srgbClr val="000000"/>
                </a:solidFill>
                <a:effectLst/>
                <a:latin typeface="Garamond" panose="02020404030301010803" pitchFamily="18" charset="0"/>
                <a:ea typeface="Times New Roman" panose="02020603050405020304" pitchFamily="18" charset="0"/>
                <a:cs typeface="CenturySchoolbook"/>
              </a:rPr>
              <a:t>”</a:t>
            </a:r>
            <a:endParaRPr lang="en-US" sz="6400" kern="100" dirty="0">
              <a:solidFill>
                <a:srgbClr val="000000"/>
              </a:solidFill>
              <a:latin typeface="Garamond" panose="02020404030301010803" pitchFamily="18" charset="0"/>
              <a:ea typeface="Times New Roman" panose="02020603050405020304" pitchFamily="18" charset="0"/>
              <a:cs typeface="CenturySchoolbook"/>
            </a:endParaRPr>
          </a:p>
          <a:p>
            <a:pPr marL="457200" marR="0">
              <a:lnSpc>
                <a:spcPct val="200000"/>
              </a:lnSpc>
              <a:spcBef>
                <a:spcPts val="0"/>
              </a:spcBef>
              <a:spcAft>
                <a:spcPts val="0"/>
              </a:spcAft>
            </a:pPr>
            <a:r>
              <a:rPr lang="en-US" sz="6400" kern="100" dirty="0">
                <a:solidFill>
                  <a:srgbClr val="000000"/>
                </a:solidFill>
                <a:effectLst/>
                <a:latin typeface="Garamond" panose="02020404030301010803" pitchFamily="18" charset="0"/>
                <a:ea typeface="Times New Roman" panose="02020603050405020304" pitchFamily="18" charset="0"/>
                <a:cs typeface="CenturySchoolbook"/>
              </a:rPr>
              <a:t>But the key point is that in their view </a:t>
            </a:r>
            <a:r>
              <a:rPr lang="en-US" sz="6400" u="sng" kern="100" dirty="0">
                <a:solidFill>
                  <a:srgbClr val="000000"/>
                </a:solidFill>
                <a:effectLst/>
                <a:latin typeface="Garamond" panose="02020404030301010803" pitchFamily="18" charset="0"/>
                <a:ea typeface="Times New Roman" panose="02020603050405020304" pitchFamily="18" charset="0"/>
                <a:cs typeface="CenturySchoolbook"/>
              </a:rPr>
              <a:t>any</a:t>
            </a:r>
            <a:r>
              <a:rPr lang="en-US" sz="6400" kern="100" dirty="0">
                <a:solidFill>
                  <a:srgbClr val="000000"/>
                </a:solidFill>
                <a:effectLst/>
                <a:latin typeface="Garamond" panose="02020404030301010803" pitchFamily="18" charset="0"/>
                <a:ea typeface="Times New Roman" panose="02020603050405020304" pitchFamily="18" charset="0"/>
                <a:cs typeface="CenturySchoolbook"/>
              </a:rPr>
              <a:t> such procedures must be those of </a:t>
            </a:r>
            <a:r>
              <a:rPr lang="en-US" sz="6400" u="sng" kern="100" dirty="0">
                <a:solidFill>
                  <a:srgbClr val="000000"/>
                </a:solidFill>
                <a:effectLst/>
                <a:latin typeface="Garamond" panose="02020404030301010803" pitchFamily="18" charset="0"/>
                <a:ea typeface="Times New Roman" panose="02020603050405020304" pitchFamily="18" charset="0"/>
                <a:cs typeface="CenturySchoolbook"/>
              </a:rPr>
              <a:t>State</a:t>
            </a:r>
            <a:r>
              <a:rPr lang="en-US" sz="6400" kern="100" dirty="0">
                <a:solidFill>
                  <a:srgbClr val="000000"/>
                </a:solidFill>
                <a:latin typeface="Garamond" panose="02020404030301010803" pitchFamily="18" charset="0"/>
                <a:ea typeface="Times New Roman" panose="02020603050405020304" pitchFamily="18" charset="0"/>
                <a:cs typeface="CenturySchoolbook"/>
              </a:rPr>
              <a:t> actors</a:t>
            </a:r>
            <a:endParaRPr lang="en-US" sz="6400" kern="100" dirty="0">
              <a:effectLst/>
              <a:latin typeface="Garamond" panose="02020404030301010803" pitchFamily="18" charset="0"/>
              <a:ea typeface="Aptos" panose="020B0004020202020204" pitchFamily="34" charset="0"/>
              <a:cs typeface="Arial" panose="020B0604020202020204" pitchFamily="34" charset="0"/>
            </a:endParaRPr>
          </a:p>
          <a:p>
            <a:pPr marL="0" marR="0" indent="0">
              <a:lnSpc>
                <a:spcPct val="200000"/>
              </a:lnSpc>
              <a:spcBef>
                <a:spcPts val="0"/>
              </a:spcBef>
              <a:spcAft>
                <a:spcPts val="800"/>
              </a:spcAft>
              <a:buNone/>
            </a:pPr>
            <a:br>
              <a:rPr lang="en-US" dirty="0">
                <a:effectLst/>
              </a:rPr>
            </a:br>
            <a:r>
              <a:rPr lang="en-US" sz="1200" kern="100" dirty="0">
                <a:effectLst/>
                <a:latin typeface="Garamond" panose="02020404030301010803" pitchFamily="18" charset="0"/>
                <a:ea typeface="Aptos" panose="020B0004020202020204" pitchFamily="34" charset="0"/>
                <a:cs typeface="Arial" panose="020B0604020202020204" pitchFamily="34" charset="0"/>
              </a:rPr>
              <a:t> </a:t>
            </a:r>
          </a:p>
          <a:p>
            <a:pPr marL="342900" marR="0" lvl="0" indent="-342900">
              <a:lnSpc>
                <a:spcPct val="107000"/>
              </a:lnSpc>
              <a:spcBef>
                <a:spcPts val="0"/>
              </a:spcBef>
              <a:spcAft>
                <a:spcPts val="800"/>
              </a:spcAft>
              <a:buFont typeface="Symbol" panose="05050102010706020507" pitchFamily="18" charset="2"/>
              <a:buChar char=""/>
            </a:pPr>
            <a:endParaRPr lang="en-US" sz="1600" kern="100" dirty="0">
              <a:effectLst/>
              <a:latin typeface="Garamond" panose="02020404030301010803" pitchFamily="18" charset="0"/>
              <a:ea typeface="Aptos" panose="020B0004020202020204" pitchFamily="34" charset="0"/>
              <a:cs typeface="Arial" panose="020B0604020202020204" pitchFamily="34" charset="0"/>
            </a:endParaRPr>
          </a:p>
          <a:p>
            <a:pPr marL="0" marR="0" lvl="0" indent="0">
              <a:lnSpc>
                <a:spcPct val="200000"/>
              </a:lnSpc>
              <a:spcBef>
                <a:spcPts val="0"/>
              </a:spcBef>
              <a:spcAft>
                <a:spcPts val="0"/>
              </a:spcAft>
              <a:buNone/>
            </a:pPr>
            <a:endParaRPr lang="en-US" sz="1600" dirty="0"/>
          </a:p>
        </p:txBody>
      </p:sp>
    </p:spTree>
    <p:extLst>
      <p:ext uri="{BB962C8B-B14F-4D97-AF65-F5344CB8AC3E}">
        <p14:creationId xmlns:p14="http://schemas.microsoft.com/office/powerpoint/2010/main" val="32826727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211F72-156B-691A-1793-75FE72C7B41B}"/>
            </a:ext>
          </a:extLst>
        </p:cNvPr>
        <p:cNvGrpSpPr/>
        <p:nvPr/>
      </p:nvGrpSpPr>
      <p:grpSpPr>
        <a:xfrm>
          <a:off x="0" y="0"/>
          <a:ext cx="0" cy="0"/>
          <a:chOff x="0" y="0"/>
          <a:chExt cx="0" cy="0"/>
        </a:xfrm>
      </p:grpSpPr>
      <p:sp>
        <p:nvSpPr>
          <p:cNvPr id="2" name="Title">
            <a:extLst>
              <a:ext uri="{FF2B5EF4-FFF2-40B4-BE49-F238E27FC236}">
                <a16:creationId xmlns:a16="http://schemas.microsoft.com/office/drawing/2014/main" id="{84168028-32F7-82DC-251A-BE4258CFB6D4}"/>
              </a:ext>
            </a:extLst>
          </p:cNvPr>
          <p:cNvSpPr>
            <a:spLocks noGrp="1"/>
          </p:cNvSpPr>
          <p:nvPr>
            <p:ph type="ctrTitle"/>
          </p:nvPr>
        </p:nvSpPr>
        <p:spPr/>
        <p:txBody>
          <a:bodyPr>
            <a:normAutofit/>
          </a:bodyPr>
          <a:lstStyle/>
          <a:p>
            <a:r>
              <a:rPr lang="en-US" dirty="0"/>
              <a:t>The Colorado Proceeding</a:t>
            </a:r>
            <a:endParaRPr dirty="0"/>
          </a:p>
        </p:txBody>
      </p:sp>
      <p:sp>
        <p:nvSpPr>
          <p:cNvPr id="3" name="Content Placeholder">
            <a:extLst>
              <a:ext uri="{FF2B5EF4-FFF2-40B4-BE49-F238E27FC236}">
                <a16:creationId xmlns:a16="http://schemas.microsoft.com/office/drawing/2014/main" id="{E5CCA9A0-A2A5-9CB7-D2A6-BF9E6D59298B}"/>
              </a:ext>
            </a:extLst>
          </p:cNvPr>
          <p:cNvSpPr>
            <a:spLocks noGrp="1"/>
          </p:cNvSpPr>
          <p:nvPr>
            <p:ph idx="1"/>
          </p:nvPr>
        </p:nvSpPr>
        <p:spPr/>
        <p:txBody>
          <a:bodyPr>
            <a:normAutofit fontScale="47500" lnSpcReduction="20000"/>
          </a:bodyPr>
          <a:lstStyle/>
          <a:p>
            <a:pPr marL="342900" marR="0" lvl="0" indent="-342900">
              <a:lnSpc>
                <a:spcPct val="200000"/>
              </a:lnSpc>
              <a:spcBef>
                <a:spcPts val="0"/>
              </a:spcBef>
              <a:spcAft>
                <a:spcPts val="0"/>
              </a:spcAft>
              <a:buFont typeface="Symbol" panose="05050102010706020507" pitchFamily="18" charset="2"/>
              <a:buChar char=""/>
            </a:pPr>
            <a:r>
              <a:rPr lang="en-US" sz="3400" kern="100" dirty="0">
                <a:solidFill>
                  <a:srgbClr val="000000"/>
                </a:solidFill>
                <a:effectLst/>
                <a:latin typeface="Garamond" panose="02020404030301010803" pitchFamily="18" charset="0"/>
                <a:ea typeface="Times New Roman" panose="02020603050405020304" pitchFamily="18" charset="0"/>
                <a:cs typeface="CenturySchoolbook"/>
              </a:rPr>
              <a:t>Several voters brought an action to disqualify Trump in Colorado State court</a:t>
            </a:r>
            <a:endParaRPr lang="en-US" sz="3400" kern="100" dirty="0">
              <a:effectLst/>
              <a:latin typeface="Garamond" panose="02020404030301010803" pitchFamily="18" charset="0"/>
              <a:ea typeface="Aptos" panose="020B0004020202020204" pitchFamily="34" charset="0"/>
              <a:cs typeface="Arial" panose="020B0604020202020204" pitchFamily="34" charset="0"/>
            </a:endParaRPr>
          </a:p>
          <a:p>
            <a:pPr marL="342900" marR="0" lvl="0" indent="-342900">
              <a:lnSpc>
                <a:spcPct val="200000"/>
              </a:lnSpc>
              <a:spcBef>
                <a:spcPts val="0"/>
              </a:spcBef>
              <a:spcAft>
                <a:spcPts val="0"/>
              </a:spcAft>
              <a:buFont typeface="Symbol" panose="05050102010706020507" pitchFamily="18" charset="2"/>
              <a:buChar char=""/>
            </a:pPr>
            <a:r>
              <a:rPr lang="en-US" sz="3400" kern="100" dirty="0">
                <a:solidFill>
                  <a:srgbClr val="000000"/>
                </a:solidFill>
                <a:effectLst/>
                <a:latin typeface="Garamond" panose="02020404030301010803" pitchFamily="18" charset="0"/>
                <a:ea typeface="Times New Roman" panose="02020603050405020304" pitchFamily="18" charset="0"/>
                <a:cs typeface="CenturySchoolbook"/>
              </a:rPr>
              <a:t>After holding an evidentiary hearing, a trial judge wrote an opinion concluding that:</a:t>
            </a:r>
            <a:endParaRPr lang="en-US" sz="3400" kern="100" dirty="0">
              <a:effectLst/>
              <a:latin typeface="Garamond" panose="02020404030301010803" pitchFamily="18" charset="0"/>
              <a:ea typeface="Aptos" panose="020B0004020202020204" pitchFamily="34" charset="0"/>
              <a:cs typeface="Arial" panose="020B0604020202020204" pitchFamily="34" charset="0"/>
            </a:endParaRPr>
          </a:p>
          <a:p>
            <a:pPr marL="742950" marR="0" lvl="1" indent="-285750">
              <a:lnSpc>
                <a:spcPct val="120000"/>
              </a:lnSpc>
              <a:spcBef>
                <a:spcPts val="0"/>
              </a:spcBef>
              <a:spcAft>
                <a:spcPts val="0"/>
              </a:spcAft>
              <a:buFont typeface="Courier New" panose="02070309020205020404" pitchFamily="49" charset="0"/>
              <a:buChar char="o"/>
            </a:pPr>
            <a:r>
              <a:rPr lang="en-US" sz="3400" kern="100" dirty="0">
                <a:solidFill>
                  <a:srgbClr val="000000"/>
                </a:solidFill>
                <a:effectLst/>
                <a:latin typeface="Garamond" panose="02020404030301010803" pitchFamily="18" charset="0"/>
                <a:ea typeface="Times New Roman" panose="02020603050405020304" pitchFamily="18" charset="0"/>
                <a:cs typeface="CenturySchoolbook"/>
              </a:rPr>
              <a:t>Colorado State election laws empowered her to determine whether Trump was “eligible” or “disqualified” to be on the ballot</a:t>
            </a:r>
            <a:endParaRPr lang="en-US" sz="3400" kern="100" dirty="0">
              <a:effectLst/>
              <a:latin typeface="Garamond" panose="02020404030301010803" pitchFamily="18" charset="0"/>
              <a:ea typeface="Aptos" panose="020B0004020202020204" pitchFamily="34" charset="0"/>
              <a:cs typeface="Arial" panose="020B0604020202020204" pitchFamily="34" charset="0"/>
            </a:endParaRPr>
          </a:p>
          <a:p>
            <a:pPr marL="742950" marR="0" lvl="1" indent="-285750">
              <a:lnSpc>
                <a:spcPct val="200000"/>
              </a:lnSpc>
              <a:spcBef>
                <a:spcPts val="0"/>
              </a:spcBef>
              <a:spcAft>
                <a:spcPts val="0"/>
              </a:spcAft>
              <a:buFont typeface="Courier New" panose="02070309020205020404" pitchFamily="49" charset="0"/>
              <a:buChar char="o"/>
            </a:pPr>
            <a:r>
              <a:rPr lang="en-US" sz="3400" kern="100" dirty="0">
                <a:solidFill>
                  <a:srgbClr val="000000"/>
                </a:solidFill>
                <a:effectLst/>
                <a:latin typeface="Garamond" panose="02020404030301010803" pitchFamily="18" charset="0"/>
                <a:ea typeface="Times New Roman" panose="02020603050405020304" pitchFamily="18" charset="0"/>
                <a:cs typeface="CenturySchoolbook"/>
              </a:rPr>
              <a:t>Trump did “engage” in an “insurrection” within the meaning of Section 3</a:t>
            </a:r>
            <a:endParaRPr lang="en-US" sz="3400" kern="100" dirty="0">
              <a:effectLst/>
              <a:latin typeface="Garamond" panose="02020404030301010803" pitchFamily="18" charset="0"/>
              <a:ea typeface="Aptos" panose="020B0004020202020204" pitchFamily="34" charset="0"/>
              <a:cs typeface="Arial" panose="020B0604020202020204" pitchFamily="34" charset="0"/>
            </a:endParaRPr>
          </a:p>
          <a:p>
            <a:pPr marL="742950" marR="0" lvl="1" indent="-285750">
              <a:lnSpc>
                <a:spcPct val="200000"/>
              </a:lnSpc>
              <a:spcBef>
                <a:spcPts val="0"/>
              </a:spcBef>
              <a:spcAft>
                <a:spcPts val="0"/>
              </a:spcAft>
              <a:buFont typeface="Courier New" panose="02070309020205020404" pitchFamily="49" charset="0"/>
              <a:buChar char="o"/>
            </a:pPr>
            <a:r>
              <a:rPr lang="en-US" sz="3400" kern="100" dirty="0">
                <a:solidFill>
                  <a:srgbClr val="000000"/>
                </a:solidFill>
                <a:effectLst/>
                <a:latin typeface="Garamond" panose="02020404030301010803" pitchFamily="18" charset="0"/>
                <a:ea typeface="Times New Roman" panose="02020603050405020304" pitchFamily="18" charset="0"/>
                <a:cs typeface="CenturySchoolbook"/>
              </a:rPr>
              <a:t>Trump’s acts were not protected by the First Amendment</a:t>
            </a:r>
            <a:endParaRPr lang="en-US" sz="3400" kern="100" dirty="0">
              <a:effectLst/>
              <a:latin typeface="Garamond" panose="02020404030301010803" pitchFamily="18" charset="0"/>
              <a:ea typeface="Aptos" panose="020B0004020202020204" pitchFamily="34" charset="0"/>
              <a:cs typeface="Arial" panose="020B0604020202020204" pitchFamily="34" charset="0"/>
            </a:endParaRPr>
          </a:p>
          <a:p>
            <a:pPr marL="742950" marR="0" lvl="1" indent="-285750">
              <a:lnSpc>
                <a:spcPct val="120000"/>
              </a:lnSpc>
              <a:spcBef>
                <a:spcPts val="0"/>
              </a:spcBef>
              <a:spcAft>
                <a:spcPts val="0"/>
              </a:spcAft>
              <a:buFont typeface="Courier New" panose="02070309020205020404" pitchFamily="49" charset="0"/>
              <a:buChar char="o"/>
            </a:pPr>
            <a:r>
              <a:rPr lang="en-US" sz="3400" kern="100" dirty="0">
                <a:solidFill>
                  <a:srgbClr val="000000"/>
                </a:solidFill>
                <a:effectLst/>
                <a:latin typeface="Garamond" panose="02020404030301010803" pitchFamily="18" charset="0"/>
                <a:ea typeface="Times New Roman" panose="02020603050405020304" pitchFamily="18" charset="0"/>
                <a:cs typeface="CenturySchoolbook"/>
              </a:rPr>
              <a:t> BUT Section 3 does not apply to the President because he was not an “officer” within the meaning of the Section.  Thus, </a:t>
            </a:r>
            <a:r>
              <a:rPr lang="en-US" sz="3400" u="sng" kern="100" dirty="0">
                <a:solidFill>
                  <a:srgbClr val="000000"/>
                </a:solidFill>
                <a:effectLst/>
                <a:latin typeface="Garamond" panose="02020404030301010803" pitchFamily="18" charset="0"/>
                <a:ea typeface="Times New Roman" panose="02020603050405020304" pitchFamily="18" charset="0"/>
                <a:cs typeface="CenturySchoolbook"/>
              </a:rPr>
              <a:t>case dismissed</a:t>
            </a:r>
            <a:r>
              <a:rPr lang="en-US" sz="3400" kern="100" dirty="0">
                <a:solidFill>
                  <a:srgbClr val="000000"/>
                </a:solidFill>
                <a:effectLst/>
                <a:latin typeface="Garamond" panose="02020404030301010803" pitchFamily="18" charset="0"/>
                <a:ea typeface="Times New Roman" panose="02020603050405020304" pitchFamily="18" charset="0"/>
                <a:cs typeface="CenturySchoolbook"/>
              </a:rPr>
              <a:t>.</a:t>
            </a:r>
          </a:p>
          <a:p>
            <a:pPr marL="742950" marR="0" lvl="1" indent="-285750">
              <a:lnSpc>
                <a:spcPct val="200000"/>
              </a:lnSpc>
              <a:spcBef>
                <a:spcPts val="0"/>
              </a:spcBef>
              <a:spcAft>
                <a:spcPts val="0"/>
              </a:spcAft>
              <a:buFont typeface="Courier New" panose="02070309020205020404" pitchFamily="49" charset="0"/>
              <a:buChar char="o"/>
            </a:pPr>
            <a:r>
              <a:rPr lang="en-US" sz="3400" kern="100" dirty="0">
                <a:latin typeface="Garamond" panose="02020404030301010803" pitchFamily="18" charset="0"/>
                <a:ea typeface="Aptos" panose="020B0004020202020204" pitchFamily="34" charset="0"/>
                <a:cs typeface="Arial" panose="020B0604020202020204" pitchFamily="34" charset="0"/>
              </a:rPr>
              <a:t>Noted in a footnote that her conclusion was based on purely “legal” issues and might be appealed</a:t>
            </a:r>
            <a:endParaRPr lang="en-US" sz="3400" kern="100" dirty="0">
              <a:effectLst/>
              <a:latin typeface="Garamond" panose="02020404030301010803" pitchFamily="18" charset="0"/>
              <a:ea typeface="Aptos" panose="020B0004020202020204" pitchFamily="34" charset="0"/>
              <a:cs typeface="Arial" panose="020B0604020202020204" pitchFamily="34" charset="0"/>
            </a:endParaRPr>
          </a:p>
          <a:p>
            <a:pPr marL="0" marR="0" indent="0">
              <a:lnSpc>
                <a:spcPct val="200000"/>
              </a:lnSpc>
              <a:spcBef>
                <a:spcPts val="0"/>
              </a:spcBef>
              <a:spcAft>
                <a:spcPts val="800"/>
              </a:spcAft>
              <a:buNone/>
            </a:pPr>
            <a:br>
              <a:rPr lang="en-US" dirty="0">
                <a:effectLst/>
              </a:rPr>
            </a:br>
            <a:r>
              <a:rPr lang="en-US" sz="1200" kern="100" dirty="0">
                <a:effectLst/>
                <a:latin typeface="Garamond" panose="02020404030301010803" pitchFamily="18" charset="0"/>
                <a:ea typeface="Aptos" panose="020B0004020202020204" pitchFamily="34" charset="0"/>
                <a:cs typeface="Arial" panose="020B0604020202020204" pitchFamily="34" charset="0"/>
              </a:rPr>
              <a:t> </a:t>
            </a:r>
          </a:p>
          <a:p>
            <a:pPr marL="342900" marR="0" lvl="0" indent="-342900">
              <a:lnSpc>
                <a:spcPct val="107000"/>
              </a:lnSpc>
              <a:spcBef>
                <a:spcPts val="0"/>
              </a:spcBef>
              <a:spcAft>
                <a:spcPts val="800"/>
              </a:spcAft>
              <a:buFont typeface="Symbol" panose="05050102010706020507" pitchFamily="18" charset="2"/>
              <a:buChar char=""/>
            </a:pPr>
            <a:endParaRPr lang="en-US" sz="1600" kern="100" dirty="0">
              <a:effectLst/>
              <a:latin typeface="Garamond" panose="02020404030301010803" pitchFamily="18" charset="0"/>
              <a:ea typeface="Aptos" panose="020B0004020202020204" pitchFamily="34" charset="0"/>
              <a:cs typeface="Arial" panose="020B0604020202020204" pitchFamily="34" charset="0"/>
            </a:endParaRPr>
          </a:p>
          <a:p>
            <a:pPr marL="0" marR="0" lvl="0" indent="0">
              <a:lnSpc>
                <a:spcPct val="200000"/>
              </a:lnSpc>
              <a:spcBef>
                <a:spcPts val="0"/>
              </a:spcBef>
              <a:spcAft>
                <a:spcPts val="0"/>
              </a:spcAft>
              <a:buNone/>
            </a:pPr>
            <a:endParaRPr lang="en-US" sz="1600" dirty="0"/>
          </a:p>
        </p:txBody>
      </p:sp>
    </p:spTree>
    <p:extLst>
      <p:ext uri="{BB962C8B-B14F-4D97-AF65-F5344CB8AC3E}">
        <p14:creationId xmlns:p14="http://schemas.microsoft.com/office/powerpoint/2010/main" val="17872204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221ECA-0ED2-5CD9-9D7C-5204DDE0E698}"/>
            </a:ext>
          </a:extLst>
        </p:cNvPr>
        <p:cNvGrpSpPr/>
        <p:nvPr/>
      </p:nvGrpSpPr>
      <p:grpSpPr>
        <a:xfrm>
          <a:off x="0" y="0"/>
          <a:ext cx="0" cy="0"/>
          <a:chOff x="0" y="0"/>
          <a:chExt cx="0" cy="0"/>
        </a:xfrm>
      </p:grpSpPr>
      <p:sp>
        <p:nvSpPr>
          <p:cNvPr id="2" name="Title">
            <a:extLst>
              <a:ext uri="{FF2B5EF4-FFF2-40B4-BE49-F238E27FC236}">
                <a16:creationId xmlns:a16="http://schemas.microsoft.com/office/drawing/2014/main" id="{6448716D-0791-B5F6-5662-2C4364A8DF97}"/>
              </a:ext>
            </a:extLst>
          </p:cNvPr>
          <p:cNvSpPr>
            <a:spLocks noGrp="1"/>
          </p:cNvSpPr>
          <p:nvPr>
            <p:ph type="ctrTitle"/>
          </p:nvPr>
        </p:nvSpPr>
        <p:spPr/>
        <p:txBody>
          <a:bodyPr>
            <a:normAutofit/>
          </a:bodyPr>
          <a:lstStyle/>
          <a:p>
            <a:r>
              <a:rPr lang="en-US" dirty="0"/>
              <a:t>The Colorado Proceeding (cont’d)</a:t>
            </a:r>
            <a:endParaRPr dirty="0"/>
          </a:p>
        </p:txBody>
      </p:sp>
      <p:sp>
        <p:nvSpPr>
          <p:cNvPr id="3" name="Content Placeholder">
            <a:extLst>
              <a:ext uri="{FF2B5EF4-FFF2-40B4-BE49-F238E27FC236}">
                <a16:creationId xmlns:a16="http://schemas.microsoft.com/office/drawing/2014/main" id="{9F7C0EC4-2B54-9B83-F906-5D98BA4D701A}"/>
              </a:ext>
            </a:extLst>
          </p:cNvPr>
          <p:cNvSpPr>
            <a:spLocks noGrp="1"/>
          </p:cNvSpPr>
          <p:nvPr>
            <p:ph idx="1"/>
          </p:nvPr>
        </p:nvSpPr>
        <p:spPr/>
        <p:txBody>
          <a:bodyPr>
            <a:normAutofit lnSpcReduction="10000"/>
          </a:bodyPr>
          <a:lstStyle/>
          <a:p>
            <a:pPr marL="0" marR="0" lvl="0" indent="0">
              <a:lnSpc>
                <a:spcPct val="200000"/>
              </a:lnSpc>
              <a:spcBef>
                <a:spcPts val="0"/>
              </a:spcBef>
              <a:spcAft>
                <a:spcPts val="0"/>
              </a:spcAft>
              <a:buNone/>
            </a:pPr>
            <a:r>
              <a:rPr lang="en-US" sz="1800" kern="100" dirty="0">
                <a:solidFill>
                  <a:srgbClr val="000000"/>
                </a:solidFill>
                <a:effectLst/>
                <a:latin typeface="Garamond" panose="02020404030301010803" pitchFamily="18" charset="0"/>
                <a:ea typeface="Times New Roman" panose="02020603050405020304" pitchFamily="18" charset="0"/>
                <a:cs typeface="CenturySchoolbook"/>
              </a:rPr>
              <a:t>On December 19, the Colorado Supreme Court reversed (4-3 decision)</a:t>
            </a:r>
            <a:endParaRPr lang="en-US" sz="1800" kern="100" dirty="0">
              <a:effectLst/>
              <a:latin typeface="Garamond" panose="02020404030301010803" pitchFamily="18" charset="0"/>
              <a:ea typeface="Aptos" panose="020B0004020202020204" pitchFamily="34" charset="0"/>
              <a:cs typeface="Arial" panose="020B0604020202020204" pitchFamily="34" charset="0"/>
            </a:endParaRPr>
          </a:p>
          <a:p>
            <a:pPr marL="742950" marR="0" lvl="1" indent="-285750">
              <a:lnSpc>
                <a:spcPct val="200000"/>
              </a:lnSpc>
              <a:spcBef>
                <a:spcPts val="0"/>
              </a:spcBef>
              <a:spcAft>
                <a:spcPts val="0"/>
              </a:spcAft>
              <a:buFont typeface="Courier New" panose="02070309020205020404" pitchFamily="49" charset="0"/>
              <a:buChar char="o"/>
            </a:pPr>
            <a:r>
              <a:rPr lang="en-US" sz="1600" kern="100" dirty="0">
                <a:solidFill>
                  <a:srgbClr val="000000"/>
                </a:solidFill>
                <a:effectLst/>
                <a:latin typeface="Garamond" panose="02020404030301010803" pitchFamily="18" charset="0"/>
                <a:ea typeface="Times New Roman" panose="02020603050405020304" pitchFamily="18" charset="0"/>
                <a:cs typeface="CenturySchoolbook"/>
              </a:rPr>
              <a:t>Agreed that State election laws permitted a judicial review of Trump’s eligibility</a:t>
            </a:r>
            <a:endParaRPr lang="en-US" sz="1600" kern="100" dirty="0">
              <a:effectLst/>
              <a:latin typeface="Garamond" panose="02020404030301010803" pitchFamily="18" charset="0"/>
              <a:ea typeface="Aptos" panose="020B0004020202020204" pitchFamily="34" charset="0"/>
              <a:cs typeface="Arial" panose="020B0604020202020204" pitchFamily="34" charset="0"/>
            </a:endParaRPr>
          </a:p>
          <a:p>
            <a:pPr marL="742950" marR="0" lvl="1" indent="-285750">
              <a:lnSpc>
                <a:spcPct val="200000"/>
              </a:lnSpc>
              <a:spcBef>
                <a:spcPts val="0"/>
              </a:spcBef>
              <a:spcAft>
                <a:spcPts val="0"/>
              </a:spcAft>
              <a:buFont typeface="Courier New" panose="02070309020205020404" pitchFamily="49" charset="0"/>
              <a:buChar char="o"/>
            </a:pPr>
            <a:r>
              <a:rPr lang="en-US" sz="1600" kern="100" dirty="0">
                <a:solidFill>
                  <a:srgbClr val="000000"/>
                </a:solidFill>
                <a:effectLst/>
                <a:latin typeface="Garamond" panose="02020404030301010803" pitchFamily="18" charset="0"/>
                <a:ea typeface="Times New Roman" panose="02020603050405020304" pitchFamily="18" charset="0"/>
                <a:cs typeface="CenturySchoolbook"/>
              </a:rPr>
              <a:t>Agreed that the record showed “by clear and convincing evidence” that Trump had “engaged” in an “insurrection”</a:t>
            </a:r>
            <a:endParaRPr lang="en-US" sz="1600" kern="100" dirty="0">
              <a:effectLst/>
              <a:latin typeface="Garamond" panose="02020404030301010803" pitchFamily="18" charset="0"/>
              <a:ea typeface="Aptos" panose="020B0004020202020204" pitchFamily="34" charset="0"/>
              <a:cs typeface="Arial" panose="020B0604020202020204" pitchFamily="34" charset="0"/>
            </a:endParaRPr>
          </a:p>
          <a:p>
            <a:pPr marL="742950" marR="0" lvl="1" indent="-285750">
              <a:lnSpc>
                <a:spcPct val="200000"/>
              </a:lnSpc>
              <a:spcBef>
                <a:spcPts val="0"/>
              </a:spcBef>
              <a:spcAft>
                <a:spcPts val="0"/>
              </a:spcAft>
              <a:buFont typeface="Courier New" panose="02070309020205020404" pitchFamily="49" charset="0"/>
              <a:buChar char="o"/>
            </a:pPr>
            <a:r>
              <a:rPr lang="en-US" sz="1600" kern="100" dirty="0">
                <a:solidFill>
                  <a:srgbClr val="000000"/>
                </a:solidFill>
                <a:effectLst/>
                <a:latin typeface="Garamond" panose="02020404030301010803" pitchFamily="18" charset="0"/>
                <a:ea typeface="Times New Roman" panose="02020603050405020304" pitchFamily="18" charset="0"/>
                <a:cs typeface="CenturySchoolbook"/>
              </a:rPr>
              <a:t>Agreed that his acts were not protected by the First Amendment</a:t>
            </a:r>
            <a:endParaRPr lang="en-US" sz="1600" kern="100" dirty="0">
              <a:effectLst/>
              <a:latin typeface="Garamond" panose="02020404030301010803" pitchFamily="18" charset="0"/>
              <a:ea typeface="Aptos" panose="020B0004020202020204" pitchFamily="34" charset="0"/>
              <a:cs typeface="Arial" panose="020B0604020202020204" pitchFamily="34" charset="0"/>
            </a:endParaRPr>
          </a:p>
          <a:p>
            <a:pPr marL="742950" marR="0" lvl="1" indent="-285750">
              <a:lnSpc>
                <a:spcPct val="200000"/>
              </a:lnSpc>
              <a:spcBef>
                <a:spcPts val="0"/>
              </a:spcBef>
              <a:spcAft>
                <a:spcPts val="0"/>
              </a:spcAft>
              <a:buFont typeface="Courier New" panose="02070309020205020404" pitchFamily="49" charset="0"/>
              <a:buChar char="o"/>
            </a:pPr>
            <a:r>
              <a:rPr lang="en-US" sz="1600" kern="100" dirty="0">
                <a:solidFill>
                  <a:srgbClr val="000000"/>
                </a:solidFill>
                <a:effectLst/>
                <a:latin typeface="Garamond" panose="02020404030301010803" pitchFamily="18" charset="0"/>
                <a:ea typeface="Times New Roman" panose="02020603050405020304" pitchFamily="18" charset="0"/>
                <a:cs typeface="CenturySchoolbook"/>
              </a:rPr>
              <a:t>Held that Section 3 </a:t>
            </a:r>
            <a:r>
              <a:rPr lang="en-US" sz="1600" u="sng" kern="100" dirty="0">
                <a:solidFill>
                  <a:srgbClr val="000000"/>
                </a:solidFill>
                <a:effectLst/>
                <a:latin typeface="Garamond" panose="02020404030301010803" pitchFamily="18" charset="0"/>
                <a:ea typeface="Times New Roman" panose="02020603050405020304" pitchFamily="18" charset="0"/>
                <a:cs typeface="CenturySchoolbook"/>
              </a:rPr>
              <a:t>does</a:t>
            </a:r>
            <a:r>
              <a:rPr lang="en-US" sz="1600" kern="100" dirty="0">
                <a:solidFill>
                  <a:srgbClr val="000000"/>
                </a:solidFill>
                <a:effectLst/>
                <a:latin typeface="Garamond" panose="02020404030301010803" pitchFamily="18" charset="0"/>
                <a:ea typeface="Times New Roman" panose="02020603050405020304" pitchFamily="18" charset="0"/>
                <a:cs typeface="CenturySchoolbook"/>
              </a:rPr>
              <a:t> apply to Presidents, and thus to Trump</a:t>
            </a:r>
            <a:endParaRPr lang="en-US" sz="1600" kern="100" dirty="0">
              <a:effectLst/>
              <a:latin typeface="Garamond" panose="02020404030301010803" pitchFamily="18" charset="0"/>
              <a:ea typeface="Aptos" panose="020B0004020202020204" pitchFamily="34" charset="0"/>
              <a:cs typeface="Arial" panose="020B0604020202020204" pitchFamily="34" charset="0"/>
            </a:endParaRPr>
          </a:p>
          <a:p>
            <a:pPr marL="742950" marR="0" lvl="1" indent="-285750">
              <a:lnSpc>
                <a:spcPct val="200000"/>
              </a:lnSpc>
              <a:spcBef>
                <a:spcPts val="0"/>
              </a:spcBef>
              <a:spcAft>
                <a:spcPts val="0"/>
              </a:spcAft>
              <a:buFont typeface="Courier New" panose="02070309020205020404" pitchFamily="49" charset="0"/>
              <a:buChar char="o"/>
            </a:pPr>
            <a:r>
              <a:rPr lang="en-US" sz="1600" kern="100" dirty="0">
                <a:solidFill>
                  <a:srgbClr val="000000"/>
                </a:solidFill>
                <a:effectLst/>
                <a:latin typeface="Garamond" panose="02020404030301010803" pitchFamily="18" charset="0"/>
                <a:ea typeface="Times New Roman" panose="02020603050405020304" pitchFamily="18" charset="0"/>
                <a:cs typeface="CenturySchoolbook"/>
              </a:rPr>
              <a:t>Ordered that Trump be barred from the ballot in  Colorado (but stayed pending review by the Supreme Court)</a:t>
            </a:r>
            <a:endParaRPr lang="en-US" sz="1600" kern="100" dirty="0">
              <a:effectLst/>
              <a:latin typeface="Garamond" panose="02020404030301010803" pitchFamily="18" charset="0"/>
              <a:ea typeface="Aptos" panose="020B0004020202020204" pitchFamily="34" charset="0"/>
              <a:cs typeface="Arial" panose="020B0604020202020204" pitchFamily="34" charset="0"/>
            </a:endParaRPr>
          </a:p>
          <a:p>
            <a:pPr marL="0" marR="0" indent="0">
              <a:lnSpc>
                <a:spcPct val="200000"/>
              </a:lnSpc>
              <a:spcBef>
                <a:spcPts val="0"/>
              </a:spcBef>
              <a:spcAft>
                <a:spcPts val="800"/>
              </a:spcAft>
              <a:buNone/>
            </a:pPr>
            <a:br>
              <a:rPr lang="en-US" dirty="0">
                <a:effectLst/>
              </a:rPr>
            </a:br>
            <a:r>
              <a:rPr lang="en-US" sz="1200" kern="100" dirty="0">
                <a:effectLst/>
                <a:latin typeface="Garamond" panose="02020404030301010803" pitchFamily="18" charset="0"/>
                <a:ea typeface="Aptos" panose="020B0004020202020204" pitchFamily="34" charset="0"/>
                <a:cs typeface="Arial" panose="020B0604020202020204" pitchFamily="34" charset="0"/>
              </a:rPr>
              <a:t> </a:t>
            </a:r>
          </a:p>
          <a:p>
            <a:pPr marL="342900" marR="0" lvl="0" indent="-342900">
              <a:lnSpc>
                <a:spcPct val="107000"/>
              </a:lnSpc>
              <a:spcBef>
                <a:spcPts val="0"/>
              </a:spcBef>
              <a:spcAft>
                <a:spcPts val="800"/>
              </a:spcAft>
              <a:buFont typeface="Symbol" panose="05050102010706020507" pitchFamily="18" charset="2"/>
              <a:buChar char=""/>
            </a:pPr>
            <a:endParaRPr lang="en-US" sz="1600" kern="100" dirty="0">
              <a:effectLst/>
              <a:latin typeface="Garamond" panose="02020404030301010803" pitchFamily="18" charset="0"/>
              <a:ea typeface="Aptos" panose="020B0004020202020204" pitchFamily="34" charset="0"/>
              <a:cs typeface="Arial" panose="020B0604020202020204" pitchFamily="34" charset="0"/>
            </a:endParaRPr>
          </a:p>
          <a:p>
            <a:pPr marL="0" marR="0" lvl="0" indent="0">
              <a:lnSpc>
                <a:spcPct val="200000"/>
              </a:lnSpc>
              <a:spcBef>
                <a:spcPts val="0"/>
              </a:spcBef>
              <a:spcAft>
                <a:spcPts val="0"/>
              </a:spcAft>
              <a:buNone/>
            </a:pPr>
            <a:endParaRPr lang="en-US" sz="1600" dirty="0"/>
          </a:p>
        </p:txBody>
      </p:sp>
    </p:spTree>
    <p:extLst>
      <p:ext uri="{BB962C8B-B14F-4D97-AF65-F5344CB8AC3E}">
        <p14:creationId xmlns:p14="http://schemas.microsoft.com/office/powerpoint/2010/main" val="4635724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8BCD03-E339-703D-C8D3-8F1A5E841952}"/>
            </a:ext>
          </a:extLst>
        </p:cNvPr>
        <p:cNvGrpSpPr/>
        <p:nvPr/>
      </p:nvGrpSpPr>
      <p:grpSpPr>
        <a:xfrm>
          <a:off x="0" y="0"/>
          <a:ext cx="0" cy="0"/>
          <a:chOff x="0" y="0"/>
          <a:chExt cx="0" cy="0"/>
        </a:xfrm>
      </p:grpSpPr>
      <p:sp>
        <p:nvSpPr>
          <p:cNvPr id="2" name="Title">
            <a:extLst>
              <a:ext uri="{FF2B5EF4-FFF2-40B4-BE49-F238E27FC236}">
                <a16:creationId xmlns:a16="http://schemas.microsoft.com/office/drawing/2014/main" id="{D73C43A8-65F9-0153-CD70-D3A740B7A3C3}"/>
              </a:ext>
            </a:extLst>
          </p:cNvPr>
          <p:cNvSpPr>
            <a:spLocks noGrp="1"/>
          </p:cNvSpPr>
          <p:nvPr>
            <p:ph type="ctrTitle"/>
          </p:nvPr>
        </p:nvSpPr>
        <p:spPr/>
        <p:txBody>
          <a:bodyPr>
            <a:normAutofit/>
          </a:bodyPr>
          <a:lstStyle/>
          <a:p>
            <a:r>
              <a:rPr lang="en-US" dirty="0"/>
              <a:t>Possible Outcomes in the Supreme Court</a:t>
            </a:r>
            <a:endParaRPr dirty="0"/>
          </a:p>
        </p:txBody>
      </p:sp>
      <p:sp>
        <p:nvSpPr>
          <p:cNvPr id="3" name="Content Placeholder">
            <a:extLst>
              <a:ext uri="{FF2B5EF4-FFF2-40B4-BE49-F238E27FC236}">
                <a16:creationId xmlns:a16="http://schemas.microsoft.com/office/drawing/2014/main" id="{13B62A0B-6D07-BBC2-98B2-9389FEABE8EA}"/>
              </a:ext>
            </a:extLst>
          </p:cNvPr>
          <p:cNvSpPr>
            <a:spLocks noGrp="1"/>
          </p:cNvSpPr>
          <p:nvPr>
            <p:ph idx="1"/>
          </p:nvPr>
        </p:nvSpPr>
        <p:spPr/>
        <p:txBody>
          <a:bodyPr>
            <a:normAutofit lnSpcReduction="10000"/>
          </a:bodyPr>
          <a:lstStyle/>
          <a:p>
            <a:pPr marL="0" marR="0" lvl="0" indent="0">
              <a:lnSpc>
                <a:spcPct val="200000"/>
              </a:lnSpc>
              <a:spcBef>
                <a:spcPts val="0"/>
              </a:spcBef>
              <a:spcAft>
                <a:spcPts val="0"/>
              </a:spcAft>
              <a:buNone/>
            </a:pPr>
            <a:r>
              <a:rPr lang="en-US" sz="1600" kern="100" dirty="0">
                <a:solidFill>
                  <a:srgbClr val="000000"/>
                </a:solidFill>
                <a:effectLst/>
                <a:latin typeface="Garamond" panose="02020404030301010803" pitchFamily="18" charset="0"/>
                <a:ea typeface="Times New Roman" panose="02020603050405020304" pitchFamily="18" charset="0"/>
                <a:cs typeface="CenturySchoolbook"/>
              </a:rPr>
              <a:t>1.	</a:t>
            </a:r>
            <a:r>
              <a:rPr lang="en-US" sz="1800" b="1" u="sng" kern="100" dirty="0">
                <a:solidFill>
                  <a:srgbClr val="000000"/>
                </a:solidFill>
                <a:effectLst/>
                <a:latin typeface="Garamond" panose="02020404030301010803" pitchFamily="18" charset="0"/>
                <a:ea typeface="Times New Roman" panose="02020603050405020304" pitchFamily="18" charset="0"/>
                <a:cs typeface="CenturySchoolbook"/>
              </a:rPr>
              <a:t>A definitive outcome in favor of Trump</a:t>
            </a:r>
            <a:endParaRPr lang="en-US" sz="1800" b="1" u="sng" kern="100" dirty="0">
              <a:effectLst/>
              <a:latin typeface="Garamond" panose="02020404030301010803" pitchFamily="18" charset="0"/>
              <a:ea typeface="Aptos" panose="020B0004020202020204" pitchFamily="34" charset="0"/>
              <a:cs typeface="Arial" panose="020B0604020202020204" pitchFamily="34" charset="0"/>
            </a:endParaRPr>
          </a:p>
          <a:p>
            <a:pPr marL="742950" marR="0" lvl="1" indent="-285750">
              <a:lnSpc>
                <a:spcPct val="200000"/>
              </a:lnSpc>
              <a:spcBef>
                <a:spcPts val="0"/>
              </a:spcBef>
              <a:spcAft>
                <a:spcPts val="0"/>
              </a:spcAft>
              <a:buFont typeface="Courier New" panose="02070309020205020404" pitchFamily="49" charset="0"/>
              <a:buChar char="o"/>
            </a:pPr>
            <a:r>
              <a:rPr lang="en-US" sz="1600" kern="100" dirty="0">
                <a:solidFill>
                  <a:srgbClr val="000000"/>
                </a:solidFill>
                <a:effectLst/>
                <a:latin typeface="Garamond" panose="02020404030301010803" pitchFamily="18" charset="0"/>
                <a:ea typeface="Times New Roman" panose="02020603050405020304" pitchFamily="18" charset="0"/>
                <a:cs typeface="CenturySchoolbook"/>
              </a:rPr>
              <a:t>That Section 3 does not apply to Presidents, or</a:t>
            </a:r>
            <a:endParaRPr lang="en-US" sz="1600" kern="100" dirty="0">
              <a:effectLst/>
              <a:latin typeface="Garamond" panose="02020404030301010803" pitchFamily="18" charset="0"/>
              <a:ea typeface="Aptos" panose="020B0004020202020204" pitchFamily="34" charset="0"/>
              <a:cs typeface="Arial" panose="020B0604020202020204" pitchFamily="34" charset="0"/>
            </a:endParaRPr>
          </a:p>
          <a:p>
            <a:pPr marL="742950" marR="0" lvl="1" indent="-285750">
              <a:lnSpc>
                <a:spcPct val="200000"/>
              </a:lnSpc>
              <a:spcBef>
                <a:spcPts val="0"/>
              </a:spcBef>
              <a:spcAft>
                <a:spcPts val="0"/>
              </a:spcAft>
              <a:buFont typeface="Courier New" panose="02070309020205020404" pitchFamily="49" charset="0"/>
              <a:buChar char="o"/>
            </a:pPr>
            <a:r>
              <a:rPr lang="en-US" sz="1600" kern="100" dirty="0">
                <a:solidFill>
                  <a:srgbClr val="000000"/>
                </a:solidFill>
                <a:effectLst/>
                <a:latin typeface="Garamond" panose="02020404030301010803" pitchFamily="18" charset="0"/>
                <a:ea typeface="Times New Roman" panose="02020603050405020304" pitchFamily="18" charset="0"/>
                <a:cs typeface="CenturySchoolbook"/>
              </a:rPr>
              <a:t>That Section 3 is not “self-executing” and is thus unenforceable, or</a:t>
            </a:r>
          </a:p>
          <a:p>
            <a:pPr marL="742950" marR="0" lvl="1" indent="-285750">
              <a:lnSpc>
                <a:spcPct val="200000"/>
              </a:lnSpc>
              <a:spcBef>
                <a:spcPts val="0"/>
              </a:spcBef>
              <a:spcAft>
                <a:spcPts val="0"/>
              </a:spcAft>
              <a:buFont typeface="Courier New" panose="02070309020205020404" pitchFamily="49" charset="0"/>
              <a:buChar char="o"/>
            </a:pPr>
            <a:r>
              <a:rPr lang="en-US" sz="1600" kern="100" dirty="0">
                <a:solidFill>
                  <a:srgbClr val="000000"/>
                </a:solidFill>
                <a:latin typeface="Garamond" panose="02020404030301010803" pitchFamily="18" charset="0"/>
                <a:ea typeface="Aptos" panose="020B0004020202020204" pitchFamily="34" charset="0"/>
                <a:cs typeface="Arial" panose="020B0604020202020204" pitchFamily="34" charset="0"/>
              </a:rPr>
              <a:t>That the “facts” found by the Trial Court did not constitute an “insurrection,” or</a:t>
            </a:r>
          </a:p>
          <a:p>
            <a:pPr marL="742950" marR="0" lvl="1" indent="-285750">
              <a:lnSpc>
                <a:spcPct val="200000"/>
              </a:lnSpc>
              <a:spcBef>
                <a:spcPts val="0"/>
              </a:spcBef>
              <a:spcAft>
                <a:spcPts val="0"/>
              </a:spcAft>
              <a:buFont typeface="Courier New" panose="02070309020205020404" pitchFamily="49" charset="0"/>
              <a:buChar char="o"/>
            </a:pPr>
            <a:r>
              <a:rPr lang="en-US" sz="1600" kern="100" dirty="0">
                <a:effectLst/>
                <a:latin typeface="Garamond" panose="02020404030301010803" pitchFamily="18" charset="0"/>
                <a:ea typeface="Aptos" panose="020B0004020202020204" pitchFamily="34" charset="0"/>
                <a:cs typeface="Arial" panose="020B0604020202020204" pitchFamily="34" charset="0"/>
              </a:rPr>
              <a:t>That the Colorado election law procedures (and evidentiary rulings) did not sufficiently protect Trump (or voters); or</a:t>
            </a:r>
          </a:p>
          <a:p>
            <a:pPr marL="742950" marR="0" lvl="1" indent="-285750">
              <a:lnSpc>
                <a:spcPct val="200000"/>
              </a:lnSpc>
              <a:spcBef>
                <a:spcPts val="0"/>
              </a:spcBef>
              <a:spcAft>
                <a:spcPts val="0"/>
              </a:spcAft>
              <a:buFont typeface="Courier New" panose="02070309020205020404" pitchFamily="49" charset="0"/>
              <a:buChar char="o"/>
            </a:pPr>
            <a:r>
              <a:rPr lang="en-US" sz="1600" kern="100" dirty="0">
                <a:solidFill>
                  <a:srgbClr val="000000"/>
                </a:solidFill>
                <a:effectLst/>
                <a:latin typeface="Garamond" panose="02020404030301010803" pitchFamily="18" charset="0"/>
                <a:ea typeface="Times New Roman" panose="02020603050405020304" pitchFamily="18" charset="0"/>
                <a:cs typeface="CenturySchoolbook"/>
              </a:rPr>
              <a:t>That Trump’s acts were protected by the First Amendment</a:t>
            </a:r>
            <a:endParaRPr lang="en-US" sz="1600" kern="100" dirty="0">
              <a:effectLst/>
              <a:latin typeface="Garamond" panose="02020404030301010803" pitchFamily="18" charset="0"/>
              <a:ea typeface="Aptos" panose="020B0004020202020204" pitchFamily="34" charset="0"/>
              <a:cs typeface="Arial" panose="020B0604020202020204" pitchFamily="34" charset="0"/>
            </a:endParaRPr>
          </a:p>
          <a:p>
            <a:pPr marL="0" marR="0" indent="0">
              <a:lnSpc>
                <a:spcPct val="200000"/>
              </a:lnSpc>
              <a:spcBef>
                <a:spcPts val="0"/>
              </a:spcBef>
              <a:spcAft>
                <a:spcPts val="800"/>
              </a:spcAft>
              <a:buNone/>
            </a:pPr>
            <a:br>
              <a:rPr lang="en-US" dirty="0">
                <a:effectLst/>
              </a:rPr>
            </a:br>
            <a:r>
              <a:rPr lang="en-US" sz="1200" kern="100" dirty="0">
                <a:effectLst/>
                <a:latin typeface="Garamond" panose="02020404030301010803" pitchFamily="18" charset="0"/>
                <a:ea typeface="Aptos" panose="020B0004020202020204" pitchFamily="34" charset="0"/>
                <a:cs typeface="Arial" panose="020B0604020202020204" pitchFamily="34" charset="0"/>
              </a:rPr>
              <a:t> </a:t>
            </a:r>
          </a:p>
          <a:p>
            <a:pPr marL="342900" marR="0" lvl="0" indent="-342900">
              <a:lnSpc>
                <a:spcPct val="107000"/>
              </a:lnSpc>
              <a:spcBef>
                <a:spcPts val="0"/>
              </a:spcBef>
              <a:spcAft>
                <a:spcPts val="800"/>
              </a:spcAft>
              <a:buFont typeface="Symbol" panose="05050102010706020507" pitchFamily="18" charset="2"/>
              <a:buChar char=""/>
            </a:pPr>
            <a:endParaRPr lang="en-US" sz="1600" kern="100" dirty="0">
              <a:effectLst/>
              <a:latin typeface="Garamond" panose="02020404030301010803" pitchFamily="18" charset="0"/>
              <a:ea typeface="Aptos" panose="020B0004020202020204" pitchFamily="34" charset="0"/>
              <a:cs typeface="Arial" panose="020B0604020202020204" pitchFamily="34" charset="0"/>
            </a:endParaRPr>
          </a:p>
          <a:p>
            <a:pPr marL="0" marR="0" lvl="0" indent="0">
              <a:lnSpc>
                <a:spcPct val="200000"/>
              </a:lnSpc>
              <a:spcBef>
                <a:spcPts val="0"/>
              </a:spcBef>
              <a:spcAft>
                <a:spcPts val="0"/>
              </a:spcAft>
              <a:buNone/>
            </a:pPr>
            <a:endParaRPr lang="en-US" sz="1600" dirty="0"/>
          </a:p>
        </p:txBody>
      </p:sp>
    </p:spTree>
    <p:extLst>
      <p:ext uri="{BB962C8B-B14F-4D97-AF65-F5344CB8AC3E}">
        <p14:creationId xmlns:p14="http://schemas.microsoft.com/office/powerpoint/2010/main" val="35636358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2D0ABE-B157-CA52-7232-84E15C661088}"/>
            </a:ext>
          </a:extLst>
        </p:cNvPr>
        <p:cNvGrpSpPr/>
        <p:nvPr/>
      </p:nvGrpSpPr>
      <p:grpSpPr>
        <a:xfrm>
          <a:off x="0" y="0"/>
          <a:ext cx="0" cy="0"/>
          <a:chOff x="0" y="0"/>
          <a:chExt cx="0" cy="0"/>
        </a:xfrm>
      </p:grpSpPr>
      <p:sp>
        <p:nvSpPr>
          <p:cNvPr id="2" name="Title">
            <a:extLst>
              <a:ext uri="{FF2B5EF4-FFF2-40B4-BE49-F238E27FC236}">
                <a16:creationId xmlns:a16="http://schemas.microsoft.com/office/drawing/2014/main" id="{6F4B7DF0-08B5-1E01-B662-E0C1D22C0DD6}"/>
              </a:ext>
            </a:extLst>
          </p:cNvPr>
          <p:cNvSpPr>
            <a:spLocks noGrp="1"/>
          </p:cNvSpPr>
          <p:nvPr>
            <p:ph type="ctrTitle"/>
          </p:nvPr>
        </p:nvSpPr>
        <p:spPr/>
        <p:txBody>
          <a:bodyPr>
            <a:normAutofit/>
          </a:bodyPr>
          <a:lstStyle/>
          <a:p>
            <a:r>
              <a:rPr lang="en-US" dirty="0"/>
              <a:t>Possible Outcomes in the Supreme Court (cont’d)</a:t>
            </a:r>
            <a:endParaRPr dirty="0"/>
          </a:p>
        </p:txBody>
      </p:sp>
      <p:sp>
        <p:nvSpPr>
          <p:cNvPr id="3" name="Content Placeholder">
            <a:extLst>
              <a:ext uri="{FF2B5EF4-FFF2-40B4-BE49-F238E27FC236}">
                <a16:creationId xmlns:a16="http://schemas.microsoft.com/office/drawing/2014/main" id="{BE72FE0A-D527-4A93-EA27-AA6698AF8C21}"/>
              </a:ext>
            </a:extLst>
          </p:cNvPr>
          <p:cNvSpPr>
            <a:spLocks noGrp="1"/>
          </p:cNvSpPr>
          <p:nvPr>
            <p:ph idx="1"/>
          </p:nvPr>
        </p:nvSpPr>
        <p:spPr/>
        <p:txBody>
          <a:bodyPr>
            <a:normAutofit/>
          </a:bodyPr>
          <a:lstStyle/>
          <a:p>
            <a:pPr marL="0" marR="0" lvl="0" indent="0">
              <a:lnSpc>
                <a:spcPct val="200000"/>
              </a:lnSpc>
              <a:spcBef>
                <a:spcPts val="0"/>
              </a:spcBef>
              <a:spcAft>
                <a:spcPts val="0"/>
              </a:spcAft>
              <a:buNone/>
            </a:pPr>
            <a:r>
              <a:rPr lang="en-US" sz="1600" kern="100" dirty="0">
                <a:solidFill>
                  <a:srgbClr val="000000"/>
                </a:solidFill>
                <a:latin typeface="Garamond" panose="02020404030301010803" pitchFamily="18" charset="0"/>
                <a:ea typeface="Times New Roman" panose="02020603050405020304" pitchFamily="18" charset="0"/>
                <a:cs typeface="CenturySchoolbook"/>
              </a:rPr>
              <a:t>2.</a:t>
            </a:r>
            <a:r>
              <a:rPr lang="en-US" sz="1600" kern="100" dirty="0">
                <a:solidFill>
                  <a:srgbClr val="000000"/>
                </a:solidFill>
                <a:effectLst/>
                <a:latin typeface="Garamond" panose="02020404030301010803" pitchFamily="18" charset="0"/>
                <a:ea typeface="Times New Roman" panose="02020603050405020304" pitchFamily="18" charset="0"/>
                <a:cs typeface="CenturySchoolbook"/>
              </a:rPr>
              <a:t>	</a:t>
            </a:r>
            <a:r>
              <a:rPr lang="en-US" sz="1800" b="1" u="sng" kern="100" dirty="0">
                <a:solidFill>
                  <a:srgbClr val="000000"/>
                </a:solidFill>
                <a:effectLst/>
                <a:latin typeface="Garamond" panose="02020404030301010803" pitchFamily="18" charset="0"/>
                <a:ea typeface="Times New Roman" panose="02020603050405020304" pitchFamily="18" charset="0"/>
                <a:cs typeface="CenturySchoolbook"/>
              </a:rPr>
              <a:t>A non-definitive outcome in favor of Trump</a:t>
            </a:r>
            <a:endParaRPr lang="en-US" sz="1800" b="1" u="sng" kern="100" dirty="0">
              <a:effectLst/>
              <a:latin typeface="Garamond" panose="02020404030301010803" pitchFamily="18" charset="0"/>
              <a:ea typeface="Aptos" panose="020B0004020202020204" pitchFamily="34" charset="0"/>
              <a:cs typeface="Arial" panose="020B0604020202020204" pitchFamily="34" charset="0"/>
            </a:endParaRPr>
          </a:p>
          <a:p>
            <a:pPr marL="742950" marR="0" lvl="1" indent="-285750">
              <a:lnSpc>
                <a:spcPct val="110000"/>
              </a:lnSpc>
              <a:spcBef>
                <a:spcPts val="0"/>
              </a:spcBef>
              <a:spcAft>
                <a:spcPts val="0"/>
              </a:spcAft>
              <a:buFont typeface="Courier New" panose="02070309020205020404" pitchFamily="49" charset="0"/>
              <a:buChar char="o"/>
            </a:pPr>
            <a:r>
              <a:rPr lang="en-US" sz="1600" kern="100" dirty="0">
                <a:solidFill>
                  <a:srgbClr val="000000"/>
                </a:solidFill>
                <a:effectLst/>
                <a:latin typeface="Garamond" panose="02020404030301010803" pitchFamily="18" charset="0"/>
                <a:ea typeface="Times New Roman" panose="02020603050405020304" pitchFamily="18" charset="0"/>
                <a:cs typeface="CenturySchoolbook"/>
              </a:rPr>
              <a:t>That Section 3 does not disqualify a candidate from “election” but only from “holding” the office of President, thus Section 3 can only be enforced when he is “elected,” in order to determine whether he can “hold” the office</a:t>
            </a:r>
            <a:endParaRPr lang="en-US" sz="1600" kern="100" dirty="0">
              <a:effectLst/>
              <a:latin typeface="Garamond" panose="02020404030301010803" pitchFamily="18" charset="0"/>
              <a:ea typeface="Aptos" panose="020B0004020202020204" pitchFamily="34" charset="0"/>
              <a:cs typeface="Arial" panose="020B0604020202020204" pitchFamily="34" charset="0"/>
            </a:endParaRPr>
          </a:p>
          <a:p>
            <a:pPr marL="742950" marR="0" lvl="1" indent="-285750">
              <a:lnSpc>
                <a:spcPct val="200000"/>
              </a:lnSpc>
              <a:spcBef>
                <a:spcPts val="0"/>
              </a:spcBef>
              <a:spcAft>
                <a:spcPts val="0"/>
              </a:spcAft>
              <a:buFont typeface="Courier New" panose="02070309020205020404" pitchFamily="49" charset="0"/>
              <a:buChar char="o"/>
            </a:pPr>
            <a:r>
              <a:rPr lang="en-US" sz="1600" kern="100" dirty="0">
                <a:solidFill>
                  <a:srgbClr val="000000"/>
                </a:solidFill>
                <a:effectLst/>
                <a:latin typeface="Garamond" panose="02020404030301010803" pitchFamily="18" charset="0"/>
                <a:ea typeface="Times New Roman" panose="02020603050405020304" pitchFamily="18" charset="0"/>
                <a:cs typeface="CenturySchoolbook"/>
              </a:rPr>
              <a:t>(On the grounds that otherwise the last sentence of Section 3, allowing Congressional override, could not be given effect).</a:t>
            </a:r>
            <a:endParaRPr lang="en-US" sz="1600" kern="100" dirty="0">
              <a:effectLst/>
              <a:latin typeface="Garamond" panose="02020404030301010803" pitchFamily="18" charset="0"/>
              <a:ea typeface="Aptos" panose="020B0004020202020204" pitchFamily="34" charset="0"/>
              <a:cs typeface="Arial" panose="020B0604020202020204" pitchFamily="34" charset="0"/>
            </a:endParaRPr>
          </a:p>
          <a:p>
            <a:pPr marL="742950" marR="0" lvl="1" indent="-285750">
              <a:lnSpc>
                <a:spcPct val="200000"/>
              </a:lnSpc>
              <a:spcBef>
                <a:spcPts val="0"/>
              </a:spcBef>
              <a:spcAft>
                <a:spcPts val="0"/>
              </a:spcAft>
              <a:buFont typeface="Courier New" panose="02070309020205020404" pitchFamily="49" charset="0"/>
              <a:buChar char="o"/>
            </a:pPr>
            <a:r>
              <a:rPr lang="en-US" sz="1600" kern="100" dirty="0">
                <a:solidFill>
                  <a:srgbClr val="000000"/>
                </a:solidFill>
                <a:effectLst/>
                <a:latin typeface="Garamond" panose="02020404030301010803" pitchFamily="18" charset="0"/>
                <a:ea typeface="Times New Roman" panose="02020603050405020304" pitchFamily="18" charset="0"/>
                <a:cs typeface="CenturySchoolbook"/>
              </a:rPr>
              <a:t>Thus permitting a new challenge if he is “elected.”</a:t>
            </a:r>
            <a:endParaRPr lang="en-US" sz="1600" kern="100" dirty="0">
              <a:effectLst/>
              <a:latin typeface="Garamond" panose="02020404030301010803" pitchFamily="18" charset="0"/>
              <a:ea typeface="Aptos" panose="020B0004020202020204" pitchFamily="34" charset="0"/>
              <a:cs typeface="Arial" panose="020B0604020202020204" pitchFamily="34" charset="0"/>
            </a:endParaRPr>
          </a:p>
          <a:p>
            <a:pPr marL="742950" marR="0" lvl="1" indent="-285750">
              <a:lnSpc>
                <a:spcPct val="200000"/>
              </a:lnSpc>
              <a:spcBef>
                <a:spcPts val="0"/>
              </a:spcBef>
              <a:spcAft>
                <a:spcPts val="0"/>
              </a:spcAft>
              <a:buFont typeface="Courier New" panose="02070309020205020404" pitchFamily="49" charset="0"/>
              <a:buChar char="o"/>
            </a:pPr>
            <a:endParaRPr lang="en-US" sz="1600" kern="100" dirty="0">
              <a:effectLst/>
              <a:latin typeface="Garamond" panose="02020404030301010803" pitchFamily="18" charset="0"/>
              <a:ea typeface="Aptos" panose="020B0004020202020204" pitchFamily="34" charset="0"/>
              <a:cs typeface="Arial" panose="020B0604020202020204" pitchFamily="34" charset="0"/>
            </a:endParaRPr>
          </a:p>
          <a:p>
            <a:pPr marL="0" marR="0" indent="0">
              <a:lnSpc>
                <a:spcPct val="200000"/>
              </a:lnSpc>
              <a:spcBef>
                <a:spcPts val="0"/>
              </a:spcBef>
              <a:spcAft>
                <a:spcPts val="800"/>
              </a:spcAft>
              <a:buNone/>
            </a:pPr>
            <a:br>
              <a:rPr lang="en-US" dirty="0">
                <a:effectLst/>
              </a:rPr>
            </a:br>
            <a:r>
              <a:rPr lang="en-US" sz="1200" kern="100" dirty="0">
                <a:effectLst/>
                <a:latin typeface="Garamond" panose="02020404030301010803" pitchFamily="18" charset="0"/>
                <a:ea typeface="Aptos" panose="020B0004020202020204" pitchFamily="34" charset="0"/>
                <a:cs typeface="Arial" panose="020B0604020202020204" pitchFamily="34" charset="0"/>
              </a:rPr>
              <a:t> </a:t>
            </a:r>
          </a:p>
          <a:p>
            <a:pPr marL="342900" marR="0" lvl="0" indent="-342900">
              <a:lnSpc>
                <a:spcPct val="107000"/>
              </a:lnSpc>
              <a:spcBef>
                <a:spcPts val="0"/>
              </a:spcBef>
              <a:spcAft>
                <a:spcPts val="800"/>
              </a:spcAft>
              <a:buFont typeface="Symbol" panose="05050102010706020507" pitchFamily="18" charset="2"/>
              <a:buChar char=""/>
            </a:pPr>
            <a:endParaRPr lang="en-US" sz="1600" kern="100" dirty="0">
              <a:effectLst/>
              <a:latin typeface="Garamond" panose="02020404030301010803" pitchFamily="18" charset="0"/>
              <a:ea typeface="Aptos" panose="020B0004020202020204" pitchFamily="34" charset="0"/>
              <a:cs typeface="Arial" panose="020B0604020202020204" pitchFamily="34" charset="0"/>
            </a:endParaRPr>
          </a:p>
          <a:p>
            <a:pPr marL="0" marR="0" lvl="0" indent="0">
              <a:lnSpc>
                <a:spcPct val="200000"/>
              </a:lnSpc>
              <a:spcBef>
                <a:spcPts val="0"/>
              </a:spcBef>
              <a:spcAft>
                <a:spcPts val="0"/>
              </a:spcAft>
              <a:buNone/>
            </a:pPr>
            <a:endParaRPr lang="en-US" sz="1600" dirty="0"/>
          </a:p>
        </p:txBody>
      </p:sp>
    </p:spTree>
    <p:extLst>
      <p:ext uri="{BB962C8B-B14F-4D97-AF65-F5344CB8AC3E}">
        <p14:creationId xmlns:p14="http://schemas.microsoft.com/office/powerpoint/2010/main" val="150842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50AE55-38E9-C6DF-6680-64BE3DC1D51B}"/>
            </a:ext>
          </a:extLst>
        </p:cNvPr>
        <p:cNvGrpSpPr/>
        <p:nvPr/>
      </p:nvGrpSpPr>
      <p:grpSpPr>
        <a:xfrm>
          <a:off x="0" y="0"/>
          <a:ext cx="0" cy="0"/>
          <a:chOff x="0" y="0"/>
          <a:chExt cx="0" cy="0"/>
        </a:xfrm>
      </p:grpSpPr>
      <p:sp>
        <p:nvSpPr>
          <p:cNvPr id="2" name="Title">
            <a:extLst>
              <a:ext uri="{FF2B5EF4-FFF2-40B4-BE49-F238E27FC236}">
                <a16:creationId xmlns:a16="http://schemas.microsoft.com/office/drawing/2014/main" id="{87E995A1-CBE4-9972-97FB-F8570A0A4BB4}"/>
              </a:ext>
            </a:extLst>
          </p:cNvPr>
          <p:cNvSpPr>
            <a:spLocks noGrp="1"/>
          </p:cNvSpPr>
          <p:nvPr>
            <p:ph type="ctrTitle"/>
          </p:nvPr>
        </p:nvSpPr>
        <p:spPr/>
        <p:txBody>
          <a:bodyPr>
            <a:normAutofit/>
          </a:bodyPr>
          <a:lstStyle/>
          <a:p>
            <a:r>
              <a:rPr lang="en-US" dirty="0"/>
              <a:t>Possible Outcomes in the Supreme Court (cont’d)</a:t>
            </a:r>
            <a:endParaRPr dirty="0"/>
          </a:p>
        </p:txBody>
      </p:sp>
      <p:sp>
        <p:nvSpPr>
          <p:cNvPr id="3" name="Content Placeholder">
            <a:extLst>
              <a:ext uri="{FF2B5EF4-FFF2-40B4-BE49-F238E27FC236}">
                <a16:creationId xmlns:a16="http://schemas.microsoft.com/office/drawing/2014/main" id="{AD894E2D-BBCD-AA70-EF4A-E7E2E8A2828D}"/>
              </a:ext>
            </a:extLst>
          </p:cNvPr>
          <p:cNvSpPr>
            <a:spLocks noGrp="1"/>
          </p:cNvSpPr>
          <p:nvPr>
            <p:ph idx="1"/>
          </p:nvPr>
        </p:nvSpPr>
        <p:spPr/>
        <p:txBody>
          <a:bodyPr>
            <a:normAutofit fontScale="85000" lnSpcReduction="20000"/>
          </a:bodyPr>
          <a:lstStyle/>
          <a:p>
            <a:pPr marL="342900" marR="0" lvl="0" indent="-342900">
              <a:lnSpc>
                <a:spcPct val="200000"/>
              </a:lnSpc>
              <a:spcBef>
                <a:spcPts val="0"/>
              </a:spcBef>
              <a:spcAft>
                <a:spcPts val="0"/>
              </a:spcAft>
              <a:buAutoNum type="arabicPeriod" startAt="3"/>
            </a:pPr>
            <a:r>
              <a:rPr lang="en-US" sz="2100" b="1" u="sng" kern="100" dirty="0">
                <a:solidFill>
                  <a:srgbClr val="000000"/>
                </a:solidFill>
                <a:effectLst/>
                <a:latin typeface="Garamond" panose="02020404030301010803" pitchFamily="18" charset="0"/>
                <a:ea typeface="Times New Roman" panose="02020603050405020304" pitchFamily="18" charset="0"/>
                <a:cs typeface="CenturySchoolbook"/>
              </a:rPr>
              <a:t>An affirmance of the Colorado Supreme Court</a:t>
            </a:r>
          </a:p>
          <a:p>
            <a:pPr marL="742950" marR="0" lvl="1" indent="-285750">
              <a:lnSpc>
                <a:spcPct val="200000"/>
              </a:lnSpc>
              <a:spcBef>
                <a:spcPts val="0"/>
              </a:spcBef>
              <a:spcAft>
                <a:spcPts val="0"/>
              </a:spcAft>
              <a:buFont typeface="Courier New" panose="02070309020205020404" pitchFamily="49" charset="0"/>
              <a:buChar char="o"/>
            </a:pPr>
            <a:r>
              <a:rPr lang="en-US" sz="1900" kern="100" dirty="0">
                <a:solidFill>
                  <a:srgbClr val="000000"/>
                </a:solidFill>
                <a:effectLst/>
                <a:latin typeface="Garamond" panose="02020404030301010803" pitchFamily="18" charset="0"/>
                <a:ea typeface="Times New Roman" panose="02020603050405020304" pitchFamily="18" charset="0"/>
                <a:cs typeface="CenturySchoolbook"/>
              </a:rPr>
              <a:t>Colorado’s interpretation of its own election laws cannot be reviewed by the Supreme Court of the United States</a:t>
            </a:r>
            <a:endParaRPr lang="en-US" sz="1900" kern="100" dirty="0">
              <a:effectLst/>
              <a:latin typeface="Garamond" panose="02020404030301010803" pitchFamily="18" charset="0"/>
              <a:ea typeface="Aptos" panose="020B0004020202020204" pitchFamily="34" charset="0"/>
              <a:cs typeface="Arial" panose="020B0604020202020204" pitchFamily="34" charset="0"/>
            </a:endParaRPr>
          </a:p>
          <a:p>
            <a:pPr marL="742950" marR="0" lvl="1" indent="-285750">
              <a:lnSpc>
                <a:spcPct val="200000"/>
              </a:lnSpc>
              <a:spcBef>
                <a:spcPts val="0"/>
              </a:spcBef>
              <a:spcAft>
                <a:spcPts val="0"/>
              </a:spcAft>
              <a:buFont typeface="Courier New" panose="02070309020205020404" pitchFamily="49" charset="0"/>
              <a:buChar char="o"/>
            </a:pPr>
            <a:r>
              <a:rPr lang="en-US" sz="1900" kern="100" dirty="0">
                <a:solidFill>
                  <a:srgbClr val="000000"/>
                </a:solidFill>
                <a:effectLst/>
                <a:latin typeface="Garamond" panose="02020404030301010803" pitchFamily="18" charset="0"/>
                <a:ea typeface="Times New Roman" panose="02020603050405020304" pitchFamily="18" charset="0"/>
                <a:cs typeface="CenturySchoolbook"/>
              </a:rPr>
              <a:t>The Colorado Supreme Court’s interpretation of Section 3 was correct</a:t>
            </a:r>
          </a:p>
          <a:p>
            <a:pPr marL="742950" marR="0" lvl="1" indent="-285750">
              <a:lnSpc>
                <a:spcPct val="200000"/>
              </a:lnSpc>
              <a:spcBef>
                <a:spcPts val="0"/>
              </a:spcBef>
              <a:spcAft>
                <a:spcPts val="0"/>
              </a:spcAft>
              <a:buFont typeface="Courier New" panose="02070309020205020404" pitchFamily="49" charset="0"/>
              <a:buChar char="o"/>
            </a:pPr>
            <a:r>
              <a:rPr lang="en-US" sz="1900" kern="100" dirty="0">
                <a:solidFill>
                  <a:srgbClr val="000000"/>
                </a:solidFill>
                <a:latin typeface="Garamond" panose="02020404030301010803" pitchFamily="18" charset="0"/>
                <a:ea typeface="Aptos" panose="020B0004020202020204" pitchFamily="34" charset="0"/>
                <a:cs typeface="Arial" panose="020B0604020202020204" pitchFamily="34" charset="0"/>
              </a:rPr>
              <a:t>The Colorado proceedings provided sufficient procedural fairness to Trump and voters</a:t>
            </a:r>
            <a:endParaRPr lang="en-US" sz="1900" kern="100" dirty="0">
              <a:effectLst/>
              <a:latin typeface="Garamond" panose="02020404030301010803" pitchFamily="18" charset="0"/>
              <a:ea typeface="Aptos" panose="020B0004020202020204" pitchFamily="34" charset="0"/>
              <a:cs typeface="Arial" panose="020B0604020202020204" pitchFamily="34" charset="0"/>
            </a:endParaRPr>
          </a:p>
          <a:p>
            <a:pPr marL="742950" marR="0" lvl="1" indent="-285750">
              <a:lnSpc>
                <a:spcPct val="110000"/>
              </a:lnSpc>
              <a:spcBef>
                <a:spcPts val="0"/>
              </a:spcBef>
              <a:spcAft>
                <a:spcPts val="0"/>
              </a:spcAft>
              <a:buFont typeface="Courier New" panose="02070309020205020404" pitchFamily="49" charset="0"/>
              <a:buChar char="o"/>
            </a:pPr>
            <a:r>
              <a:rPr lang="en-US" sz="1900" kern="100" dirty="0">
                <a:solidFill>
                  <a:srgbClr val="000000"/>
                </a:solidFill>
                <a:effectLst/>
                <a:latin typeface="Garamond" panose="02020404030301010803" pitchFamily="18" charset="0"/>
                <a:ea typeface="Times New Roman" panose="02020603050405020304" pitchFamily="18" charset="0"/>
                <a:cs typeface="CenturySchoolbook"/>
              </a:rPr>
              <a:t>The evidence heard at trial in November 2023 was sufficient to support the State courts’ conclusion that Trump “engaged” in an “insurrection”</a:t>
            </a:r>
            <a:endParaRPr lang="en-US" sz="1900" kern="100" dirty="0">
              <a:effectLst/>
              <a:latin typeface="Garamond" panose="02020404030301010803" pitchFamily="18" charset="0"/>
              <a:ea typeface="Aptos" panose="020B0004020202020204" pitchFamily="34" charset="0"/>
              <a:cs typeface="Arial" panose="020B0604020202020204" pitchFamily="34" charset="0"/>
            </a:endParaRPr>
          </a:p>
          <a:p>
            <a:pPr marL="0" marR="0" lvl="0" indent="0">
              <a:lnSpc>
                <a:spcPct val="200000"/>
              </a:lnSpc>
              <a:spcBef>
                <a:spcPts val="0"/>
              </a:spcBef>
              <a:spcAft>
                <a:spcPts val="0"/>
              </a:spcAft>
              <a:buNone/>
            </a:pPr>
            <a:endParaRPr lang="en-US" sz="1800" u="sng" kern="100" dirty="0">
              <a:effectLst/>
              <a:latin typeface="Garamond" panose="02020404030301010803" pitchFamily="18" charset="0"/>
              <a:ea typeface="Aptos" panose="020B0004020202020204" pitchFamily="34" charset="0"/>
              <a:cs typeface="Arial" panose="020B0604020202020204" pitchFamily="34" charset="0"/>
            </a:endParaRPr>
          </a:p>
          <a:p>
            <a:pPr marL="742950" marR="0" lvl="1" indent="-285750">
              <a:lnSpc>
                <a:spcPct val="200000"/>
              </a:lnSpc>
              <a:spcBef>
                <a:spcPts val="0"/>
              </a:spcBef>
              <a:spcAft>
                <a:spcPts val="0"/>
              </a:spcAft>
              <a:buFont typeface="Courier New" panose="02070309020205020404" pitchFamily="49" charset="0"/>
              <a:buChar char="o"/>
            </a:pPr>
            <a:endParaRPr lang="en-US" sz="1600" kern="100" dirty="0">
              <a:effectLst/>
              <a:latin typeface="Garamond" panose="02020404030301010803" pitchFamily="18" charset="0"/>
              <a:ea typeface="Aptos" panose="020B0004020202020204" pitchFamily="34" charset="0"/>
              <a:cs typeface="Arial" panose="020B0604020202020204" pitchFamily="34" charset="0"/>
            </a:endParaRPr>
          </a:p>
          <a:p>
            <a:pPr marL="0" marR="0" indent="0">
              <a:lnSpc>
                <a:spcPct val="200000"/>
              </a:lnSpc>
              <a:spcBef>
                <a:spcPts val="0"/>
              </a:spcBef>
              <a:spcAft>
                <a:spcPts val="800"/>
              </a:spcAft>
              <a:buNone/>
            </a:pPr>
            <a:br>
              <a:rPr lang="en-US" dirty="0">
                <a:effectLst/>
              </a:rPr>
            </a:br>
            <a:r>
              <a:rPr lang="en-US" sz="1200" kern="100" dirty="0">
                <a:effectLst/>
                <a:latin typeface="Garamond" panose="02020404030301010803" pitchFamily="18" charset="0"/>
                <a:ea typeface="Aptos" panose="020B0004020202020204" pitchFamily="34" charset="0"/>
                <a:cs typeface="Arial" panose="020B0604020202020204" pitchFamily="34" charset="0"/>
              </a:rPr>
              <a:t> </a:t>
            </a:r>
          </a:p>
          <a:p>
            <a:pPr marL="342900" marR="0" lvl="0" indent="-342900">
              <a:lnSpc>
                <a:spcPct val="107000"/>
              </a:lnSpc>
              <a:spcBef>
                <a:spcPts val="0"/>
              </a:spcBef>
              <a:spcAft>
                <a:spcPts val="800"/>
              </a:spcAft>
              <a:buFont typeface="Symbol" panose="05050102010706020507" pitchFamily="18" charset="2"/>
              <a:buChar char=""/>
            </a:pPr>
            <a:endParaRPr lang="en-US" sz="1600" kern="100" dirty="0">
              <a:effectLst/>
              <a:latin typeface="Garamond" panose="02020404030301010803" pitchFamily="18" charset="0"/>
              <a:ea typeface="Aptos" panose="020B0004020202020204" pitchFamily="34" charset="0"/>
              <a:cs typeface="Arial" panose="020B0604020202020204" pitchFamily="34" charset="0"/>
            </a:endParaRPr>
          </a:p>
          <a:p>
            <a:pPr marL="0" marR="0" lvl="0" indent="0">
              <a:lnSpc>
                <a:spcPct val="200000"/>
              </a:lnSpc>
              <a:spcBef>
                <a:spcPts val="0"/>
              </a:spcBef>
              <a:spcAft>
                <a:spcPts val="0"/>
              </a:spcAft>
              <a:buNone/>
            </a:pPr>
            <a:endParaRPr lang="en-US" sz="1600" dirty="0"/>
          </a:p>
        </p:txBody>
      </p:sp>
    </p:spTree>
    <p:extLst>
      <p:ext uri="{BB962C8B-B14F-4D97-AF65-F5344CB8AC3E}">
        <p14:creationId xmlns:p14="http://schemas.microsoft.com/office/powerpoint/2010/main" val="42419739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A758F8-660C-CCCB-6C24-B66D76A923D6}"/>
            </a:ext>
          </a:extLst>
        </p:cNvPr>
        <p:cNvGrpSpPr/>
        <p:nvPr/>
      </p:nvGrpSpPr>
      <p:grpSpPr>
        <a:xfrm>
          <a:off x="0" y="0"/>
          <a:ext cx="0" cy="0"/>
          <a:chOff x="0" y="0"/>
          <a:chExt cx="0" cy="0"/>
        </a:xfrm>
      </p:grpSpPr>
      <p:sp>
        <p:nvSpPr>
          <p:cNvPr id="2" name="Title">
            <a:extLst>
              <a:ext uri="{FF2B5EF4-FFF2-40B4-BE49-F238E27FC236}">
                <a16:creationId xmlns:a16="http://schemas.microsoft.com/office/drawing/2014/main" id="{F2A66F85-9D33-CF1D-853D-9BCEBAEF29C8}"/>
              </a:ext>
            </a:extLst>
          </p:cNvPr>
          <p:cNvSpPr>
            <a:spLocks noGrp="1"/>
          </p:cNvSpPr>
          <p:nvPr>
            <p:ph type="ctrTitle"/>
          </p:nvPr>
        </p:nvSpPr>
        <p:spPr/>
        <p:txBody>
          <a:bodyPr>
            <a:normAutofit/>
          </a:bodyPr>
          <a:lstStyle/>
          <a:p>
            <a:r>
              <a:rPr lang="en-US" dirty="0"/>
              <a:t>Result of an Affirmance</a:t>
            </a:r>
            <a:endParaRPr dirty="0"/>
          </a:p>
        </p:txBody>
      </p:sp>
      <p:sp>
        <p:nvSpPr>
          <p:cNvPr id="3" name="Content Placeholder">
            <a:extLst>
              <a:ext uri="{FF2B5EF4-FFF2-40B4-BE49-F238E27FC236}">
                <a16:creationId xmlns:a16="http://schemas.microsoft.com/office/drawing/2014/main" id="{B5E05CC5-92F2-3979-0985-F8B31A7C849B}"/>
              </a:ext>
            </a:extLst>
          </p:cNvPr>
          <p:cNvSpPr>
            <a:spLocks noGrp="1"/>
          </p:cNvSpPr>
          <p:nvPr>
            <p:ph idx="1"/>
          </p:nvPr>
        </p:nvSpPr>
        <p:spPr/>
        <p:txBody>
          <a:bodyPr>
            <a:normAutofit lnSpcReduction="10000"/>
          </a:bodyPr>
          <a:lstStyle/>
          <a:p>
            <a:pPr>
              <a:lnSpc>
                <a:spcPct val="100000"/>
              </a:lnSpc>
              <a:spcBef>
                <a:spcPts val="0"/>
              </a:spcBef>
            </a:pPr>
            <a:r>
              <a:rPr lang="en-US" sz="1700" kern="100" dirty="0">
                <a:effectLst/>
                <a:latin typeface="Garamond" panose="02020404030301010803" pitchFamily="18" charset="0"/>
                <a:ea typeface="Aptos" panose="020B0004020202020204" pitchFamily="34" charset="0"/>
                <a:cs typeface="Arial" panose="020B0604020202020204" pitchFamily="34" charset="0"/>
              </a:rPr>
              <a:t>There </a:t>
            </a:r>
            <a:r>
              <a:rPr lang="en-US" sz="1700" kern="100" dirty="0">
                <a:latin typeface="Garamond" panose="02020404030301010803" pitchFamily="18" charset="0"/>
                <a:ea typeface="Aptos" panose="020B0004020202020204" pitchFamily="34" charset="0"/>
                <a:cs typeface="Arial" panose="020B0604020202020204" pitchFamily="34" charset="0"/>
              </a:rPr>
              <a:t>was</a:t>
            </a:r>
            <a:r>
              <a:rPr lang="en-US" sz="1700" kern="100" dirty="0">
                <a:effectLst/>
                <a:latin typeface="Garamond" panose="02020404030301010803" pitchFamily="18" charset="0"/>
                <a:ea typeface="Aptos" panose="020B0004020202020204" pitchFamily="34" charset="0"/>
                <a:cs typeface="Arial" panose="020B0604020202020204" pitchFamily="34" charset="0"/>
              </a:rPr>
              <a:t> no legislative or Constitutional basis for the Supreme Court to make a judgment that is binding on the 49 other States, such as “We find that Trump did engage in insurrection under Section 3 and is disqualified to hold the office of the President.”</a:t>
            </a:r>
          </a:p>
          <a:p>
            <a:pPr>
              <a:lnSpc>
                <a:spcPct val="100000"/>
              </a:lnSpc>
              <a:spcBef>
                <a:spcPts val="0"/>
              </a:spcBef>
            </a:pPr>
            <a:r>
              <a:rPr lang="en-US" sz="1700" kern="100" dirty="0">
                <a:effectLst/>
                <a:latin typeface="Garamond" panose="02020404030301010803" pitchFamily="18" charset="0"/>
                <a:ea typeface="Aptos" panose="020B0004020202020204" pitchFamily="34" charset="0"/>
                <a:cs typeface="Arial" panose="020B0604020202020204" pitchFamily="34" charset="0"/>
              </a:rPr>
              <a:t>Normally when the Court reviews a State court judgment, it is restricted to finding whether the judgment violated the U.S. Constitution or a federal statute (or not) in that specific case and based on its record</a:t>
            </a:r>
          </a:p>
          <a:p>
            <a:pPr>
              <a:lnSpc>
                <a:spcPct val="100000"/>
              </a:lnSpc>
              <a:spcBef>
                <a:spcPts val="0"/>
              </a:spcBef>
            </a:pPr>
            <a:r>
              <a:rPr lang="en-US" sz="1700" kern="100" dirty="0">
                <a:effectLst/>
                <a:latin typeface="Garamond" panose="02020404030301010803" pitchFamily="18" charset="0"/>
                <a:ea typeface="Aptos" panose="020B0004020202020204" pitchFamily="34" charset="0"/>
                <a:cs typeface="Arial" panose="020B0604020202020204" pitchFamily="34" charset="0"/>
              </a:rPr>
              <a:t>A judgment affirmin</a:t>
            </a:r>
            <a:r>
              <a:rPr lang="en-US" sz="1700" kern="100" dirty="0">
                <a:latin typeface="Garamond" panose="02020404030301010803" pitchFamily="18" charset="0"/>
                <a:ea typeface="Aptos" panose="020B0004020202020204" pitchFamily="34" charset="0"/>
                <a:cs typeface="Arial" panose="020B0604020202020204" pitchFamily="34" charset="0"/>
              </a:rPr>
              <a:t>g the Colorado Supreme Court might thus </a:t>
            </a:r>
            <a:r>
              <a:rPr lang="en-US" sz="1700" u="sng" kern="100" dirty="0">
                <a:latin typeface="Garamond" panose="02020404030301010803" pitchFamily="18" charset="0"/>
                <a:ea typeface="Aptos" panose="020B0004020202020204" pitchFamily="34" charset="0"/>
                <a:cs typeface="Arial" panose="020B0604020202020204" pitchFamily="34" charset="0"/>
              </a:rPr>
              <a:t>authorize</a:t>
            </a:r>
            <a:r>
              <a:rPr lang="en-US" sz="1700" kern="100" dirty="0">
                <a:latin typeface="Garamond" panose="02020404030301010803" pitchFamily="18" charset="0"/>
                <a:ea typeface="Aptos" panose="020B0004020202020204" pitchFamily="34" charset="0"/>
                <a:cs typeface="Arial" panose="020B0604020202020204" pitchFamily="34" charset="0"/>
              </a:rPr>
              <a:t> other States to follow similar procedures under their respective State election laws, but would not </a:t>
            </a:r>
            <a:r>
              <a:rPr lang="en-US" sz="1700" u="sng" kern="100" dirty="0">
                <a:latin typeface="Garamond" panose="02020404030301010803" pitchFamily="18" charset="0"/>
                <a:ea typeface="Aptos" panose="020B0004020202020204" pitchFamily="34" charset="0"/>
                <a:cs typeface="Arial" panose="020B0604020202020204" pitchFamily="34" charset="0"/>
              </a:rPr>
              <a:t>compel</a:t>
            </a:r>
            <a:r>
              <a:rPr lang="en-US" sz="1700" kern="100" dirty="0">
                <a:latin typeface="Garamond" panose="02020404030301010803" pitchFamily="18" charset="0"/>
                <a:ea typeface="Aptos" panose="020B0004020202020204" pitchFamily="34" charset="0"/>
                <a:cs typeface="Arial" panose="020B0604020202020204" pitchFamily="34" charset="0"/>
              </a:rPr>
              <a:t> them to do so.</a:t>
            </a:r>
          </a:p>
          <a:p>
            <a:pPr>
              <a:lnSpc>
                <a:spcPct val="100000"/>
              </a:lnSpc>
              <a:spcBef>
                <a:spcPts val="0"/>
              </a:spcBef>
            </a:pPr>
            <a:r>
              <a:rPr lang="en-US" sz="1700" kern="100" dirty="0">
                <a:effectLst/>
                <a:latin typeface="Garamond" panose="02020404030301010803" pitchFamily="18" charset="0"/>
                <a:ea typeface="Aptos" panose="020B0004020202020204" pitchFamily="34" charset="0"/>
                <a:cs typeface="Arial" panose="020B0604020202020204" pitchFamily="34" charset="0"/>
              </a:rPr>
              <a:t>In particular, the courts </a:t>
            </a:r>
            <a:r>
              <a:rPr lang="en-US" sz="1700" kern="100" dirty="0">
                <a:latin typeface="Garamond" panose="02020404030301010803" pitchFamily="18" charset="0"/>
                <a:ea typeface="Aptos" panose="020B0004020202020204" pitchFamily="34" charset="0"/>
                <a:cs typeface="Arial" panose="020B0604020202020204" pitchFamily="34" charset="0"/>
              </a:rPr>
              <a:t>in another State might hold a new evidentiary hearing and conclude that Trump did NOT engage in insurrection</a:t>
            </a:r>
          </a:p>
          <a:p>
            <a:pPr>
              <a:lnSpc>
                <a:spcPct val="100000"/>
              </a:lnSpc>
              <a:spcBef>
                <a:spcPts val="0"/>
              </a:spcBef>
            </a:pPr>
            <a:r>
              <a:rPr lang="en-US" sz="1700" kern="100" dirty="0">
                <a:effectLst/>
                <a:latin typeface="Garamond" panose="02020404030301010803" pitchFamily="18" charset="0"/>
                <a:ea typeface="Aptos" panose="020B0004020202020204" pitchFamily="34" charset="0"/>
                <a:cs typeface="Arial" panose="020B0604020202020204" pitchFamily="34" charset="0"/>
              </a:rPr>
              <a:t>Or alternatively, that its State election laws provide no basis to disqualify Trump</a:t>
            </a:r>
            <a:r>
              <a:rPr lang="en-US" sz="1900" kern="100" dirty="0">
                <a:effectLst/>
                <a:latin typeface="Garamond" panose="02020404030301010803" pitchFamily="18" charset="0"/>
                <a:ea typeface="Aptos" panose="020B0004020202020204" pitchFamily="34" charset="0"/>
                <a:cs typeface="Arial" panose="020B0604020202020204" pitchFamily="34" charset="0"/>
              </a:rPr>
              <a:t>.</a:t>
            </a:r>
          </a:p>
          <a:p>
            <a:pPr marL="742950" marR="0" lvl="1" indent="-285750">
              <a:lnSpc>
                <a:spcPct val="200000"/>
              </a:lnSpc>
              <a:spcBef>
                <a:spcPts val="0"/>
              </a:spcBef>
              <a:spcAft>
                <a:spcPts val="0"/>
              </a:spcAft>
              <a:buFont typeface="Courier New" panose="02070309020205020404" pitchFamily="49" charset="0"/>
              <a:buChar char="o"/>
            </a:pPr>
            <a:endParaRPr lang="en-US" sz="1600" kern="100" dirty="0">
              <a:effectLst/>
              <a:latin typeface="Garamond" panose="02020404030301010803" pitchFamily="18" charset="0"/>
              <a:ea typeface="Aptos" panose="020B0004020202020204" pitchFamily="34" charset="0"/>
              <a:cs typeface="Arial" panose="020B0604020202020204" pitchFamily="34" charset="0"/>
            </a:endParaRPr>
          </a:p>
          <a:p>
            <a:pPr marL="0" marR="0" indent="0">
              <a:lnSpc>
                <a:spcPct val="200000"/>
              </a:lnSpc>
              <a:spcBef>
                <a:spcPts val="0"/>
              </a:spcBef>
              <a:spcAft>
                <a:spcPts val="800"/>
              </a:spcAft>
              <a:buNone/>
            </a:pPr>
            <a:br>
              <a:rPr lang="en-US" dirty="0">
                <a:effectLst/>
              </a:rPr>
            </a:br>
            <a:r>
              <a:rPr lang="en-US" sz="1200" kern="100" dirty="0">
                <a:effectLst/>
                <a:latin typeface="Garamond" panose="02020404030301010803" pitchFamily="18" charset="0"/>
                <a:ea typeface="Aptos" panose="020B0004020202020204" pitchFamily="34" charset="0"/>
                <a:cs typeface="Arial" panose="020B0604020202020204" pitchFamily="34" charset="0"/>
              </a:rPr>
              <a:t> </a:t>
            </a:r>
          </a:p>
          <a:p>
            <a:pPr marL="342900" marR="0" lvl="0" indent="-342900">
              <a:lnSpc>
                <a:spcPct val="107000"/>
              </a:lnSpc>
              <a:spcBef>
                <a:spcPts val="0"/>
              </a:spcBef>
              <a:spcAft>
                <a:spcPts val="800"/>
              </a:spcAft>
              <a:buFont typeface="Symbol" panose="05050102010706020507" pitchFamily="18" charset="2"/>
              <a:buChar char=""/>
            </a:pPr>
            <a:endParaRPr lang="en-US" sz="1600" kern="100" dirty="0">
              <a:effectLst/>
              <a:latin typeface="Garamond" panose="02020404030301010803" pitchFamily="18" charset="0"/>
              <a:ea typeface="Aptos" panose="020B0004020202020204" pitchFamily="34" charset="0"/>
              <a:cs typeface="Arial" panose="020B0604020202020204" pitchFamily="34" charset="0"/>
            </a:endParaRPr>
          </a:p>
          <a:p>
            <a:pPr marL="0" marR="0" lvl="0" indent="0">
              <a:lnSpc>
                <a:spcPct val="200000"/>
              </a:lnSpc>
              <a:spcBef>
                <a:spcPts val="0"/>
              </a:spcBef>
              <a:spcAft>
                <a:spcPts val="0"/>
              </a:spcAft>
              <a:buNone/>
            </a:pPr>
            <a:endParaRPr lang="en-US" sz="1600" dirty="0"/>
          </a:p>
        </p:txBody>
      </p:sp>
    </p:spTree>
    <p:extLst>
      <p:ext uri="{BB962C8B-B14F-4D97-AF65-F5344CB8AC3E}">
        <p14:creationId xmlns:p14="http://schemas.microsoft.com/office/powerpoint/2010/main" val="13034387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28111D-3A4D-1EC0-B061-2158A762BE7F}"/>
            </a:ext>
          </a:extLst>
        </p:cNvPr>
        <p:cNvGrpSpPr/>
        <p:nvPr/>
      </p:nvGrpSpPr>
      <p:grpSpPr>
        <a:xfrm>
          <a:off x="0" y="0"/>
          <a:ext cx="0" cy="0"/>
          <a:chOff x="0" y="0"/>
          <a:chExt cx="0" cy="0"/>
        </a:xfrm>
      </p:grpSpPr>
      <p:sp>
        <p:nvSpPr>
          <p:cNvPr id="2" name="Title">
            <a:extLst>
              <a:ext uri="{FF2B5EF4-FFF2-40B4-BE49-F238E27FC236}">
                <a16:creationId xmlns:a16="http://schemas.microsoft.com/office/drawing/2014/main" id="{C6943216-AFC8-3D3A-7C78-AC6C7CD66814}"/>
              </a:ext>
            </a:extLst>
          </p:cNvPr>
          <p:cNvSpPr>
            <a:spLocks noGrp="1"/>
          </p:cNvSpPr>
          <p:nvPr>
            <p:ph type="ctrTitle"/>
          </p:nvPr>
        </p:nvSpPr>
        <p:spPr/>
        <p:txBody>
          <a:bodyPr>
            <a:normAutofit/>
          </a:bodyPr>
          <a:lstStyle/>
          <a:p>
            <a:r>
              <a:rPr lang="en-US" dirty="0"/>
              <a:t>The Supreme Court’s Decision</a:t>
            </a:r>
            <a:endParaRPr dirty="0"/>
          </a:p>
        </p:txBody>
      </p:sp>
      <p:sp>
        <p:nvSpPr>
          <p:cNvPr id="3" name="Content Placeholder">
            <a:extLst>
              <a:ext uri="{FF2B5EF4-FFF2-40B4-BE49-F238E27FC236}">
                <a16:creationId xmlns:a16="http://schemas.microsoft.com/office/drawing/2014/main" id="{3ABE3AD6-0BC8-5EEB-7A22-BCBAF5979A07}"/>
              </a:ext>
            </a:extLst>
          </p:cNvPr>
          <p:cNvSpPr>
            <a:spLocks noGrp="1"/>
          </p:cNvSpPr>
          <p:nvPr>
            <p:ph idx="1"/>
          </p:nvPr>
        </p:nvSpPr>
        <p:spPr/>
        <p:txBody>
          <a:bodyPr>
            <a:normAutofit fontScale="70000" lnSpcReduction="20000"/>
          </a:bodyPr>
          <a:lstStyle/>
          <a:p>
            <a:pPr>
              <a:lnSpc>
                <a:spcPct val="100000"/>
              </a:lnSpc>
              <a:spcBef>
                <a:spcPts val="0"/>
              </a:spcBef>
            </a:pPr>
            <a:r>
              <a:rPr lang="en-US" sz="2300" kern="100" dirty="0">
                <a:effectLst/>
                <a:latin typeface="Garamond" panose="02020404030301010803" pitchFamily="18" charset="0"/>
                <a:ea typeface="Aptos" panose="020B0004020202020204" pitchFamily="34" charset="0"/>
                <a:cs typeface="Arial" panose="020B0604020202020204" pitchFamily="34" charset="0"/>
              </a:rPr>
              <a:t>Unanimous: the Colorado judgment was wrong, and is vacated.</a:t>
            </a:r>
          </a:p>
          <a:p>
            <a:pPr>
              <a:lnSpc>
                <a:spcPct val="100000"/>
              </a:lnSpc>
              <a:spcBef>
                <a:spcPts val="0"/>
              </a:spcBef>
            </a:pPr>
            <a:endParaRPr lang="en-US" sz="2000" kern="100" dirty="0">
              <a:effectLst/>
              <a:latin typeface="Garamond" panose="02020404030301010803" pitchFamily="18" charset="0"/>
              <a:ea typeface="Aptos" panose="020B0004020202020204" pitchFamily="34" charset="0"/>
              <a:cs typeface="Arial" panose="020B0604020202020204" pitchFamily="34" charset="0"/>
            </a:endParaRPr>
          </a:p>
          <a:p>
            <a:pPr>
              <a:lnSpc>
                <a:spcPct val="100000"/>
              </a:lnSpc>
              <a:spcBef>
                <a:spcPts val="0"/>
              </a:spcBef>
            </a:pPr>
            <a:r>
              <a:rPr lang="en-US" sz="2300" kern="100" dirty="0">
                <a:latin typeface="Garamond" panose="02020404030301010803" pitchFamily="18" charset="0"/>
                <a:ea typeface="Aptos" panose="020B0004020202020204" pitchFamily="34" charset="0"/>
                <a:cs typeface="Arial" panose="020B0604020202020204" pitchFamily="34" charset="0"/>
              </a:rPr>
              <a:t>Majority (5 Justices): </a:t>
            </a:r>
          </a:p>
          <a:p>
            <a:pPr lvl="1">
              <a:lnSpc>
                <a:spcPct val="100000"/>
              </a:lnSpc>
              <a:spcBef>
                <a:spcPts val="0"/>
              </a:spcBef>
            </a:pPr>
            <a:r>
              <a:rPr lang="en-US" sz="1900" kern="100" dirty="0">
                <a:effectLst/>
                <a:latin typeface="Garamond" panose="02020404030301010803" pitchFamily="18" charset="0"/>
                <a:ea typeface="Aptos" panose="020B0004020202020204" pitchFamily="34" charset="0"/>
                <a:cs typeface="Arial" panose="020B0604020202020204" pitchFamily="34" charset="0"/>
              </a:rPr>
              <a:t>“We conclude that States may disqualify persons holding or attempting to hold state office. But States have no power under the Constitution to enforce Section 3 with respect to federal offices, especially the Presidency.</a:t>
            </a:r>
          </a:p>
          <a:p>
            <a:pPr lvl="1">
              <a:lnSpc>
                <a:spcPct val="100000"/>
              </a:lnSpc>
              <a:spcBef>
                <a:spcPts val="0"/>
              </a:spcBef>
            </a:pPr>
            <a:r>
              <a:rPr lang="en-US" sz="1900" kern="100" dirty="0">
                <a:latin typeface="Garamond" panose="02020404030301010803" pitchFamily="18" charset="0"/>
                <a:ea typeface="Aptos" panose="020B0004020202020204" pitchFamily="34" charset="0"/>
                <a:cs typeface="Arial" panose="020B0604020202020204" pitchFamily="34" charset="0"/>
              </a:rPr>
              <a:t>“R</a:t>
            </a:r>
            <a:r>
              <a:rPr lang="en-US" sz="1900" kern="100" dirty="0">
                <a:effectLst/>
                <a:latin typeface="Garamond" panose="02020404030301010803" pitchFamily="18" charset="0"/>
                <a:ea typeface="Aptos" panose="020B0004020202020204" pitchFamily="34" charset="0"/>
                <a:cs typeface="Arial" panose="020B0604020202020204" pitchFamily="34" charset="0"/>
              </a:rPr>
              <a:t>esponsibility for enforcing Section 3 against federal officeholders and candidates rests with Congress and not the States.”</a:t>
            </a:r>
          </a:p>
          <a:p>
            <a:pPr lvl="1">
              <a:lnSpc>
                <a:spcPct val="100000"/>
              </a:lnSpc>
              <a:spcBef>
                <a:spcPts val="0"/>
              </a:spcBef>
            </a:pPr>
            <a:r>
              <a:rPr lang="en-US" sz="1900" kern="100" dirty="0">
                <a:latin typeface="Garamond" panose="02020404030301010803" pitchFamily="18" charset="0"/>
                <a:ea typeface="Aptos" panose="020B0004020202020204" pitchFamily="34" charset="0"/>
                <a:cs typeface="Arial" panose="020B0604020202020204" pitchFamily="34" charset="0"/>
              </a:rPr>
              <a:t>Thus: Section 3 can only be applied against a Presidential candidate if Congress adopts “tailored” legislation</a:t>
            </a:r>
          </a:p>
          <a:p>
            <a:pPr lvl="1">
              <a:lnSpc>
                <a:spcPct val="100000"/>
              </a:lnSpc>
              <a:spcBef>
                <a:spcPts val="0"/>
              </a:spcBef>
            </a:pPr>
            <a:endParaRPr lang="en-US" sz="1400" kern="100" dirty="0">
              <a:latin typeface="Garamond" panose="02020404030301010803" pitchFamily="18" charset="0"/>
              <a:ea typeface="Aptos" panose="020B0004020202020204" pitchFamily="34" charset="0"/>
              <a:cs typeface="Arial" panose="020B0604020202020204" pitchFamily="34" charset="0"/>
            </a:endParaRPr>
          </a:p>
          <a:p>
            <a:pPr>
              <a:lnSpc>
                <a:spcPct val="100000"/>
              </a:lnSpc>
              <a:spcBef>
                <a:spcPts val="0"/>
              </a:spcBef>
            </a:pPr>
            <a:r>
              <a:rPr lang="en-US" sz="2300" kern="100" dirty="0">
                <a:effectLst/>
                <a:latin typeface="Garamond" panose="02020404030301010803" pitchFamily="18" charset="0"/>
                <a:ea typeface="Aptos" panose="020B0004020202020204" pitchFamily="34" charset="0"/>
                <a:cs typeface="Arial" panose="020B0604020202020204" pitchFamily="34" charset="0"/>
              </a:rPr>
              <a:t>Three “</a:t>
            </a:r>
            <a:r>
              <a:rPr lang="en-US" sz="2300" kern="100" dirty="0">
                <a:latin typeface="Garamond" panose="02020404030301010803" pitchFamily="18" charset="0"/>
                <a:ea typeface="Aptos" panose="020B0004020202020204" pitchFamily="34" charset="0"/>
                <a:cs typeface="Arial" panose="020B0604020202020204" pitchFamily="34" charset="0"/>
              </a:rPr>
              <a:t>liberal” Justices:</a:t>
            </a:r>
          </a:p>
          <a:p>
            <a:pPr lvl="1">
              <a:lnSpc>
                <a:spcPct val="100000"/>
              </a:lnSpc>
              <a:spcBef>
                <a:spcPts val="0"/>
              </a:spcBef>
            </a:pPr>
            <a:r>
              <a:rPr lang="en-US" sz="1900" kern="100" dirty="0">
                <a:effectLst/>
                <a:latin typeface="Garamond" panose="02020404030301010803" pitchFamily="18" charset="0"/>
                <a:ea typeface="Aptos" panose="020B0004020202020204" pitchFamily="34" charset="0"/>
                <a:cs typeface="Arial" panose="020B0604020202020204" pitchFamily="34" charset="0"/>
              </a:rPr>
              <a:t>Agree with the result: “Allowing Colorado to [disqualify] would, we agree, create a chaotic state-by-state patchwork, at odds with our Nation’s federalism principles.”</a:t>
            </a:r>
          </a:p>
          <a:p>
            <a:pPr lvl="1">
              <a:lnSpc>
                <a:spcPct val="100000"/>
              </a:lnSpc>
              <a:spcBef>
                <a:spcPts val="0"/>
              </a:spcBef>
            </a:pPr>
            <a:r>
              <a:rPr lang="en-US" sz="1900" kern="100" dirty="0">
                <a:latin typeface="Garamond" panose="02020404030301010803" pitchFamily="18" charset="0"/>
                <a:ea typeface="Aptos" panose="020B0004020202020204" pitchFamily="34" charset="0"/>
                <a:cs typeface="Arial" panose="020B0604020202020204" pitchFamily="34" charset="0"/>
              </a:rPr>
              <a:t>But disagree that “tailored” federal legislation is the ONLY way to enforce Section 3.</a:t>
            </a:r>
          </a:p>
          <a:p>
            <a:pPr lvl="1">
              <a:lnSpc>
                <a:spcPct val="100000"/>
              </a:lnSpc>
              <a:spcBef>
                <a:spcPts val="0"/>
              </a:spcBef>
            </a:pPr>
            <a:r>
              <a:rPr lang="en-US" sz="1900" kern="100" dirty="0">
                <a:effectLst/>
                <a:latin typeface="Garamond" panose="02020404030301010803" pitchFamily="18" charset="0"/>
                <a:ea typeface="Aptos" panose="020B0004020202020204" pitchFamily="34" charset="0"/>
                <a:cs typeface="Arial" panose="020B0604020202020204" pitchFamily="34" charset="0"/>
              </a:rPr>
              <a:t>Would leave open the </a:t>
            </a:r>
            <a:r>
              <a:rPr lang="en-US" sz="1900" kern="100" dirty="0">
                <a:latin typeface="Garamond" panose="02020404030301010803" pitchFamily="18" charset="0"/>
                <a:ea typeface="Aptos" panose="020B0004020202020204" pitchFamily="34" charset="0"/>
                <a:cs typeface="Arial" panose="020B0604020202020204" pitchFamily="34" charset="0"/>
              </a:rPr>
              <a:t>(vague) possibility of “enforcement under general federal statutes requiring the government to comply with the law.”</a:t>
            </a:r>
          </a:p>
          <a:p>
            <a:pPr lvl="1">
              <a:lnSpc>
                <a:spcPct val="100000"/>
              </a:lnSpc>
              <a:spcBef>
                <a:spcPts val="0"/>
              </a:spcBef>
            </a:pPr>
            <a:endParaRPr lang="en-US" sz="2200" kern="100" dirty="0">
              <a:latin typeface="Garamond" panose="02020404030301010803" pitchFamily="18" charset="0"/>
              <a:ea typeface="Aptos" panose="020B0004020202020204" pitchFamily="34" charset="0"/>
              <a:cs typeface="Arial" panose="020B0604020202020204" pitchFamily="34" charset="0"/>
            </a:endParaRPr>
          </a:p>
          <a:p>
            <a:pPr>
              <a:lnSpc>
                <a:spcPct val="100000"/>
              </a:lnSpc>
              <a:spcBef>
                <a:spcPts val="0"/>
              </a:spcBef>
            </a:pPr>
            <a:r>
              <a:rPr lang="en-US" sz="2300" kern="100" dirty="0">
                <a:latin typeface="Garamond" panose="02020404030301010803" pitchFamily="18" charset="0"/>
                <a:ea typeface="Aptos" panose="020B0004020202020204" pitchFamily="34" charset="0"/>
                <a:cs typeface="Arial" panose="020B0604020202020204" pitchFamily="34" charset="0"/>
              </a:rPr>
              <a:t>Justice Barrett: </a:t>
            </a:r>
          </a:p>
          <a:p>
            <a:pPr lvl="1">
              <a:lnSpc>
                <a:spcPct val="100000"/>
              </a:lnSpc>
              <a:spcBef>
                <a:spcPts val="0"/>
              </a:spcBef>
            </a:pPr>
            <a:r>
              <a:rPr lang="en-US" sz="1900" kern="100" dirty="0">
                <a:latin typeface="Garamond" panose="02020404030301010803" pitchFamily="18" charset="0"/>
                <a:ea typeface="Aptos" panose="020B0004020202020204" pitchFamily="34" charset="0"/>
                <a:cs typeface="Arial" panose="020B0604020202020204" pitchFamily="34" charset="0"/>
              </a:rPr>
              <a:t>Very short opinion, essentially agrees with the three Liberals</a:t>
            </a:r>
          </a:p>
          <a:p>
            <a:pPr lvl="1">
              <a:lnSpc>
                <a:spcPct val="100000"/>
              </a:lnSpc>
              <a:spcBef>
                <a:spcPts val="0"/>
              </a:spcBef>
            </a:pPr>
            <a:r>
              <a:rPr lang="en-US" sz="1900" kern="100" dirty="0">
                <a:latin typeface="Garamond" panose="02020404030301010803" pitchFamily="18" charset="0"/>
                <a:ea typeface="Aptos" panose="020B0004020202020204" pitchFamily="34" charset="0"/>
                <a:cs typeface="Arial" panose="020B0604020202020204" pitchFamily="34" charset="0"/>
              </a:rPr>
              <a:t>But adds that there is no need for their “strident” language</a:t>
            </a:r>
          </a:p>
          <a:p>
            <a:pPr lvl="1">
              <a:lnSpc>
                <a:spcPct val="100000"/>
              </a:lnSpc>
              <a:spcBef>
                <a:spcPts val="0"/>
              </a:spcBef>
            </a:pPr>
            <a:r>
              <a:rPr lang="en-US" sz="1900" kern="100" dirty="0">
                <a:latin typeface="Garamond" panose="02020404030301010803" pitchFamily="18" charset="0"/>
                <a:ea typeface="Aptos" panose="020B0004020202020204" pitchFamily="34" charset="0"/>
                <a:cs typeface="Arial" panose="020B0604020202020204" pitchFamily="34" charset="0"/>
              </a:rPr>
              <a:t>Concludes:  “All nine Justices agree on the outcome of this case. That is the message Americans should take home.”</a:t>
            </a:r>
          </a:p>
          <a:p>
            <a:pPr lvl="2">
              <a:lnSpc>
                <a:spcPct val="100000"/>
              </a:lnSpc>
              <a:spcBef>
                <a:spcPts val="0"/>
              </a:spcBef>
            </a:pPr>
            <a:r>
              <a:rPr lang="en-US" sz="800" kern="100" dirty="0">
                <a:latin typeface="Garamond" panose="02020404030301010803" pitchFamily="18" charset="0"/>
                <a:ea typeface="Aptos" panose="020B0004020202020204" pitchFamily="34" charset="0"/>
                <a:cs typeface="Arial" panose="020B0604020202020204" pitchFamily="34" charset="0"/>
              </a:rPr>
              <a:t> </a:t>
            </a:r>
            <a:endParaRPr lang="en-US" sz="800" kern="100" dirty="0">
              <a:effectLst/>
              <a:latin typeface="Garamond" panose="02020404030301010803" pitchFamily="18" charset="0"/>
              <a:ea typeface="Aptos" panose="020B0004020202020204" pitchFamily="34" charset="0"/>
              <a:cs typeface="Arial" panose="020B0604020202020204" pitchFamily="34" charset="0"/>
            </a:endParaRPr>
          </a:p>
          <a:p>
            <a:pPr marL="742950" marR="0" lvl="1" indent="-285750">
              <a:lnSpc>
                <a:spcPct val="200000"/>
              </a:lnSpc>
              <a:spcBef>
                <a:spcPts val="0"/>
              </a:spcBef>
              <a:spcAft>
                <a:spcPts val="0"/>
              </a:spcAft>
              <a:buFont typeface="Courier New" panose="02070309020205020404" pitchFamily="49" charset="0"/>
              <a:buChar char="o"/>
            </a:pPr>
            <a:endParaRPr lang="en-US" sz="1600" kern="100" dirty="0">
              <a:effectLst/>
              <a:latin typeface="Garamond" panose="02020404030301010803" pitchFamily="18" charset="0"/>
              <a:ea typeface="Aptos" panose="020B0004020202020204" pitchFamily="34" charset="0"/>
              <a:cs typeface="Arial" panose="020B0604020202020204" pitchFamily="34" charset="0"/>
            </a:endParaRPr>
          </a:p>
          <a:p>
            <a:pPr marL="0" marR="0" indent="0">
              <a:lnSpc>
                <a:spcPct val="200000"/>
              </a:lnSpc>
              <a:spcBef>
                <a:spcPts val="0"/>
              </a:spcBef>
              <a:spcAft>
                <a:spcPts val="800"/>
              </a:spcAft>
              <a:buNone/>
            </a:pPr>
            <a:br>
              <a:rPr lang="en-US" dirty="0">
                <a:effectLst/>
              </a:rPr>
            </a:br>
            <a:r>
              <a:rPr lang="en-US" sz="1200" kern="100" dirty="0">
                <a:effectLst/>
                <a:latin typeface="Garamond" panose="02020404030301010803" pitchFamily="18" charset="0"/>
                <a:ea typeface="Aptos" panose="020B0004020202020204" pitchFamily="34" charset="0"/>
                <a:cs typeface="Arial" panose="020B0604020202020204" pitchFamily="34" charset="0"/>
              </a:rPr>
              <a:t> </a:t>
            </a:r>
          </a:p>
          <a:p>
            <a:pPr marL="342900" marR="0" lvl="0" indent="-342900">
              <a:lnSpc>
                <a:spcPct val="107000"/>
              </a:lnSpc>
              <a:spcBef>
                <a:spcPts val="0"/>
              </a:spcBef>
              <a:spcAft>
                <a:spcPts val="800"/>
              </a:spcAft>
              <a:buFont typeface="Symbol" panose="05050102010706020507" pitchFamily="18" charset="2"/>
              <a:buChar char=""/>
            </a:pPr>
            <a:endParaRPr lang="en-US" sz="1600" kern="100" dirty="0">
              <a:effectLst/>
              <a:latin typeface="Garamond" panose="02020404030301010803" pitchFamily="18" charset="0"/>
              <a:ea typeface="Aptos" panose="020B0004020202020204" pitchFamily="34" charset="0"/>
              <a:cs typeface="Arial" panose="020B0604020202020204" pitchFamily="34" charset="0"/>
            </a:endParaRPr>
          </a:p>
          <a:p>
            <a:pPr marL="0" marR="0" lvl="0" indent="0">
              <a:lnSpc>
                <a:spcPct val="200000"/>
              </a:lnSpc>
              <a:spcBef>
                <a:spcPts val="0"/>
              </a:spcBef>
              <a:spcAft>
                <a:spcPts val="0"/>
              </a:spcAft>
              <a:buNone/>
            </a:pPr>
            <a:endParaRPr lang="en-US" sz="1600" dirty="0"/>
          </a:p>
        </p:txBody>
      </p:sp>
    </p:spTree>
    <p:extLst>
      <p:ext uri="{BB962C8B-B14F-4D97-AF65-F5344CB8AC3E}">
        <p14:creationId xmlns:p14="http://schemas.microsoft.com/office/powerpoint/2010/main" val="6168762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lstStyle/>
          <a:p>
            <a:r>
              <a:rPr lang="en-US" dirty="0"/>
              <a:t>Constitutional requirements: Election</a:t>
            </a:r>
            <a:endParaRPr dirty="0"/>
          </a:p>
        </p:txBody>
      </p:sp>
      <p:sp>
        <p:nvSpPr>
          <p:cNvPr id="3" name="Content Placeholder"/>
          <p:cNvSpPr>
            <a:spLocks noGrp="1"/>
          </p:cNvSpPr>
          <p:nvPr>
            <p:ph idx="1"/>
          </p:nvPr>
        </p:nvSpPr>
        <p:spPr/>
        <p:txBody>
          <a:bodyPr>
            <a:normAutofit/>
          </a:bodyPr>
          <a:lstStyle/>
          <a:p>
            <a:pPr lvl="1"/>
            <a:r>
              <a:rPr lang="en-US" sz="1600" dirty="0">
                <a:latin typeface="Garamond" panose="02020404030301010803" pitchFamily="18" charset="0"/>
              </a:rPr>
              <a:t>No direct election, rather election by the Electoral College</a:t>
            </a:r>
          </a:p>
          <a:p>
            <a:pPr lvl="1"/>
            <a:r>
              <a:rPr lang="en-US" sz="1600" dirty="0">
                <a:latin typeface="Garamond" panose="02020404030301010803" pitchFamily="18" charset="0"/>
              </a:rPr>
              <a:t>Some federal control over the time of elections, but</a:t>
            </a:r>
          </a:p>
          <a:p>
            <a:pPr lvl="1"/>
            <a:r>
              <a:rPr lang="en-US" sz="1600" dirty="0">
                <a:latin typeface="Garamond" panose="02020404030301010803" pitchFamily="18" charset="0"/>
              </a:rPr>
              <a:t>The “places and manner” of elections for “Electors” are left to the individual States to design and administer</a:t>
            </a:r>
          </a:p>
          <a:p>
            <a:pPr lvl="1"/>
            <a:r>
              <a:rPr lang="en-US" sz="1600" dirty="0">
                <a:latin typeface="Garamond" panose="02020404030301010803" pitchFamily="18" charset="0"/>
              </a:rPr>
              <a:t>In a popular election held under State procedures, a citizen votes for a candidate, but in technical terms votes for an “Elector” committed to that candidate</a:t>
            </a:r>
          </a:p>
          <a:p>
            <a:pPr lvl="1"/>
            <a:r>
              <a:rPr lang="en-US" sz="1600" dirty="0">
                <a:latin typeface="Garamond" panose="02020404030301010803" pitchFamily="18" charset="0"/>
              </a:rPr>
              <a:t>(There are 538 Electors: one for each Senator and Member of the House of Representatives)</a:t>
            </a:r>
          </a:p>
          <a:p>
            <a:pPr lvl="1"/>
            <a:r>
              <a:rPr lang="en-US" sz="1600" dirty="0">
                <a:latin typeface="Garamond" panose="02020404030301010803" pitchFamily="18" charset="0"/>
              </a:rPr>
              <a:t> In most but not all States the vote is on an “all or nothing” basis: a candidate who wins 51% of the popular vote in a State gets 100% of the Electors for that State</a:t>
            </a:r>
          </a:p>
          <a:p>
            <a:pPr lvl="1"/>
            <a:r>
              <a:rPr lang="en-US" sz="1600" dirty="0">
                <a:latin typeface="Garamond" panose="02020404030301010803" pitchFamily="18" charset="0"/>
              </a:rPr>
              <a:t>The Electors thus chosen by the popular vote in each State then meet to record their vote for President and Vice-President </a:t>
            </a:r>
          </a:p>
          <a:p>
            <a:pPr lvl="1"/>
            <a:r>
              <a:rPr lang="en-US" sz="1600" dirty="0">
                <a:latin typeface="Garamond" panose="02020404030301010803" pitchFamily="18" charset="0"/>
              </a:rPr>
              <a:t>The outcome of the election in each State is then “transmitted” to the President of the Senate to be counted (this is what happened on January 6 2021)</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28111D-3A4D-1EC0-B061-2158A762BE7F}"/>
            </a:ext>
          </a:extLst>
        </p:cNvPr>
        <p:cNvGrpSpPr/>
        <p:nvPr/>
      </p:nvGrpSpPr>
      <p:grpSpPr>
        <a:xfrm>
          <a:off x="0" y="0"/>
          <a:ext cx="0" cy="0"/>
          <a:chOff x="0" y="0"/>
          <a:chExt cx="0" cy="0"/>
        </a:xfrm>
      </p:grpSpPr>
      <p:sp>
        <p:nvSpPr>
          <p:cNvPr id="2" name="Title">
            <a:extLst>
              <a:ext uri="{FF2B5EF4-FFF2-40B4-BE49-F238E27FC236}">
                <a16:creationId xmlns:a16="http://schemas.microsoft.com/office/drawing/2014/main" id="{C6943216-AFC8-3D3A-7C78-AC6C7CD66814}"/>
              </a:ext>
            </a:extLst>
          </p:cNvPr>
          <p:cNvSpPr>
            <a:spLocks noGrp="1"/>
          </p:cNvSpPr>
          <p:nvPr>
            <p:ph type="ctrTitle"/>
          </p:nvPr>
        </p:nvSpPr>
        <p:spPr/>
        <p:txBody>
          <a:bodyPr>
            <a:normAutofit/>
          </a:bodyPr>
          <a:lstStyle/>
          <a:p>
            <a:r>
              <a:rPr lang="en-US" dirty="0"/>
              <a:t>Status: New York case</a:t>
            </a:r>
            <a:endParaRPr dirty="0"/>
          </a:p>
        </p:txBody>
      </p:sp>
      <p:sp>
        <p:nvSpPr>
          <p:cNvPr id="3" name="Content Placeholder">
            <a:extLst>
              <a:ext uri="{FF2B5EF4-FFF2-40B4-BE49-F238E27FC236}">
                <a16:creationId xmlns:a16="http://schemas.microsoft.com/office/drawing/2014/main" id="{3ABE3AD6-0BC8-5EEB-7A22-BCBAF5979A07}"/>
              </a:ext>
            </a:extLst>
          </p:cNvPr>
          <p:cNvSpPr>
            <a:spLocks noGrp="1"/>
          </p:cNvSpPr>
          <p:nvPr>
            <p:ph idx="1"/>
          </p:nvPr>
        </p:nvSpPr>
        <p:spPr/>
        <p:txBody>
          <a:bodyPr>
            <a:normAutofit fontScale="70000" lnSpcReduction="20000"/>
          </a:bodyPr>
          <a:lstStyle/>
          <a:p>
            <a:pPr marL="0" indent="0">
              <a:lnSpc>
                <a:spcPct val="100000"/>
              </a:lnSpc>
              <a:spcBef>
                <a:spcPts val="0"/>
              </a:spcBef>
              <a:buNone/>
            </a:pPr>
            <a:r>
              <a:rPr lang="en-US" sz="2100" kern="100" dirty="0">
                <a:latin typeface="Garamond" panose="02020404030301010803" pitchFamily="18" charset="0"/>
                <a:ea typeface="Aptos" panose="020B0004020202020204" pitchFamily="34" charset="0"/>
                <a:cs typeface="Arial" panose="020B0604020202020204" pitchFamily="34" charset="0"/>
              </a:rPr>
              <a:t>Theory: </a:t>
            </a:r>
          </a:p>
          <a:p>
            <a:pPr>
              <a:lnSpc>
                <a:spcPct val="100000"/>
              </a:lnSpc>
              <a:spcBef>
                <a:spcPts val="0"/>
              </a:spcBef>
            </a:pPr>
            <a:r>
              <a:rPr lang="en-US" sz="2300" kern="100" dirty="0">
                <a:latin typeface="Garamond" panose="02020404030301010803" pitchFamily="18" charset="0"/>
                <a:ea typeface="Aptos" panose="020B0004020202020204" pitchFamily="34" charset="0"/>
                <a:cs typeface="Arial" panose="020B0604020202020204" pitchFamily="34" charset="0"/>
              </a:rPr>
              <a:t>That Trump paid large “hush money” payments to porn stars  to keep their tales of sexual adventures with him from becoming public near the election</a:t>
            </a:r>
          </a:p>
          <a:p>
            <a:pPr>
              <a:lnSpc>
                <a:spcPct val="100000"/>
              </a:lnSpc>
              <a:spcBef>
                <a:spcPts val="0"/>
              </a:spcBef>
            </a:pPr>
            <a:r>
              <a:rPr lang="en-US" sz="2300" kern="100" dirty="0">
                <a:effectLst/>
                <a:latin typeface="Garamond" panose="02020404030301010803" pitchFamily="18" charset="0"/>
                <a:ea typeface="Aptos" panose="020B0004020202020204" pitchFamily="34" charset="0"/>
                <a:cs typeface="Arial" panose="020B0604020202020204" pitchFamily="34" charset="0"/>
              </a:rPr>
              <a:t>That he falsified business records to hide the fact that the payments wer</a:t>
            </a:r>
            <a:r>
              <a:rPr lang="en-US" sz="2300" kern="100" dirty="0">
                <a:latin typeface="Garamond" panose="02020404030301010803" pitchFamily="18" charset="0"/>
                <a:ea typeface="Aptos" panose="020B0004020202020204" pitchFamily="34" charset="0"/>
                <a:cs typeface="Arial" panose="020B0604020202020204" pitchFamily="34" charset="0"/>
              </a:rPr>
              <a:t>e made for that purpose</a:t>
            </a:r>
          </a:p>
          <a:p>
            <a:pPr>
              <a:lnSpc>
                <a:spcPct val="100000"/>
              </a:lnSpc>
              <a:spcBef>
                <a:spcPts val="0"/>
              </a:spcBef>
            </a:pPr>
            <a:r>
              <a:rPr lang="en-US" sz="2300" kern="100" dirty="0">
                <a:effectLst/>
                <a:latin typeface="Garamond" panose="02020404030301010803" pitchFamily="18" charset="0"/>
                <a:ea typeface="Aptos" panose="020B0004020202020204" pitchFamily="34" charset="0"/>
                <a:cs typeface="Arial" panose="020B0604020202020204" pitchFamily="34" charset="0"/>
              </a:rPr>
              <a:t>Normally a “misdemeanor” under State law, the charge would be a felony if proved that the falsification was to hide or promote a separate crime</a:t>
            </a:r>
          </a:p>
          <a:p>
            <a:pPr>
              <a:lnSpc>
                <a:spcPct val="100000"/>
              </a:lnSpc>
              <a:spcBef>
                <a:spcPts val="0"/>
              </a:spcBef>
            </a:pPr>
            <a:r>
              <a:rPr lang="en-US" sz="2300" kern="100" dirty="0">
                <a:effectLst/>
                <a:latin typeface="Garamond" panose="02020404030301010803" pitchFamily="18" charset="0"/>
                <a:ea typeface="Aptos" panose="020B0004020202020204" pitchFamily="34" charset="0"/>
                <a:cs typeface="Arial" panose="020B0604020202020204" pitchFamily="34" charset="0"/>
              </a:rPr>
              <a:t>Prosecutor claims that the fal</a:t>
            </a:r>
            <a:r>
              <a:rPr lang="en-US" sz="2300" kern="100" dirty="0">
                <a:latin typeface="Garamond" panose="02020404030301010803" pitchFamily="18" charset="0"/>
                <a:ea typeface="Aptos" panose="020B0004020202020204" pitchFamily="34" charset="0"/>
                <a:cs typeface="Arial" panose="020B0604020202020204" pitchFamily="34" charset="0"/>
              </a:rPr>
              <a:t>sification was to hide State and Federal campaign violations, and possibly tax violations</a:t>
            </a:r>
          </a:p>
          <a:p>
            <a:pPr>
              <a:lnSpc>
                <a:spcPct val="100000"/>
              </a:lnSpc>
              <a:spcBef>
                <a:spcPts val="0"/>
              </a:spcBef>
            </a:pPr>
            <a:endParaRPr lang="en-US" sz="2300" kern="100" dirty="0">
              <a:effectLst/>
              <a:latin typeface="Garamond" panose="02020404030301010803" pitchFamily="18" charset="0"/>
              <a:ea typeface="Aptos" panose="020B0004020202020204" pitchFamily="34" charset="0"/>
              <a:cs typeface="Arial" panose="020B0604020202020204" pitchFamily="34" charset="0"/>
            </a:endParaRPr>
          </a:p>
          <a:p>
            <a:pPr marL="0" indent="0">
              <a:lnSpc>
                <a:spcPct val="100000"/>
              </a:lnSpc>
              <a:spcBef>
                <a:spcPts val="0"/>
              </a:spcBef>
              <a:buNone/>
            </a:pPr>
            <a:r>
              <a:rPr lang="en-US" sz="2300" kern="100" dirty="0">
                <a:latin typeface="Garamond" panose="02020404030301010803" pitchFamily="18" charset="0"/>
                <a:ea typeface="Aptos" panose="020B0004020202020204" pitchFamily="34" charset="0"/>
                <a:cs typeface="Arial" panose="020B0604020202020204" pitchFamily="34" charset="0"/>
              </a:rPr>
              <a:t>Status:</a:t>
            </a:r>
          </a:p>
          <a:p>
            <a:pPr>
              <a:lnSpc>
                <a:spcPct val="100000"/>
              </a:lnSpc>
              <a:spcBef>
                <a:spcPts val="0"/>
              </a:spcBef>
            </a:pPr>
            <a:r>
              <a:rPr lang="en-US" sz="2100" kern="100" dirty="0">
                <a:effectLst/>
                <a:latin typeface="Garamond" panose="02020404030301010803" pitchFamily="18" charset="0"/>
                <a:ea typeface="Aptos" panose="020B0004020202020204" pitchFamily="34" charset="0"/>
                <a:cs typeface="Arial" panose="020B0604020202020204" pitchFamily="34" charset="0"/>
              </a:rPr>
              <a:t>Jury selected as of April 19</a:t>
            </a:r>
          </a:p>
          <a:p>
            <a:pPr>
              <a:lnSpc>
                <a:spcPct val="100000"/>
              </a:lnSpc>
              <a:spcBef>
                <a:spcPts val="0"/>
              </a:spcBef>
            </a:pPr>
            <a:r>
              <a:rPr lang="en-US" sz="2100" kern="100" dirty="0">
                <a:effectLst/>
                <a:latin typeface="Garamond" panose="02020404030301010803" pitchFamily="18" charset="0"/>
                <a:ea typeface="Aptos" panose="020B0004020202020204" pitchFamily="34" charset="0"/>
                <a:cs typeface="Arial" panose="020B0604020202020204" pitchFamily="34" charset="0"/>
              </a:rPr>
              <a:t>Trial underway</a:t>
            </a:r>
          </a:p>
          <a:p>
            <a:pPr>
              <a:lnSpc>
                <a:spcPct val="100000"/>
              </a:lnSpc>
              <a:spcBef>
                <a:spcPts val="0"/>
              </a:spcBef>
            </a:pPr>
            <a:r>
              <a:rPr lang="en-US" sz="2100" kern="100" dirty="0">
                <a:effectLst/>
                <a:latin typeface="Garamond" panose="02020404030301010803" pitchFamily="18" charset="0"/>
                <a:ea typeface="Aptos" panose="020B0004020202020204" pitchFamily="34" charset="0"/>
                <a:cs typeface="Arial" panose="020B0604020202020204" pitchFamily="34" charset="0"/>
              </a:rPr>
              <a:t>Could last several weeks</a:t>
            </a:r>
          </a:p>
          <a:p>
            <a:pPr>
              <a:lnSpc>
                <a:spcPct val="100000"/>
              </a:lnSpc>
              <a:spcBef>
                <a:spcPts val="0"/>
              </a:spcBef>
            </a:pPr>
            <a:endParaRPr lang="en-US" sz="1600" kern="100" dirty="0">
              <a:effectLst/>
              <a:latin typeface="Garamond" panose="02020404030301010803" pitchFamily="18" charset="0"/>
              <a:ea typeface="Aptos" panose="020B0004020202020204" pitchFamily="34" charset="0"/>
              <a:cs typeface="Arial" panose="020B0604020202020204" pitchFamily="34" charset="0"/>
            </a:endParaRPr>
          </a:p>
          <a:p>
            <a:pPr marL="0" indent="0">
              <a:lnSpc>
                <a:spcPct val="100000"/>
              </a:lnSpc>
              <a:spcBef>
                <a:spcPts val="0"/>
              </a:spcBef>
              <a:buNone/>
            </a:pPr>
            <a:r>
              <a:rPr lang="en-US" sz="2300" kern="100" dirty="0">
                <a:latin typeface="Garamond" panose="02020404030301010803" pitchFamily="18" charset="0"/>
                <a:ea typeface="Aptos" panose="020B0004020202020204" pitchFamily="34" charset="0"/>
                <a:cs typeface="Arial" panose="020B0604020202020204" pitchFamily="34" charset="0"/>
              </a:rPr>
              <a:t>Comments:</a:t>
            </a:r>
          </a:p>
          <a:p>
            <a:pPr>
              <a:lnSpc>
                <a:spcPct val="100000"/>
              </a:lnSpc>
              <a:spcBef>
                <a:spcPts val="0"/>
              </a:spcBef>
            </a:pPr>
            <a:r>
              <a:rPr lang="en-US" sz="2300" kern="100" dirty="0">
                <a:effectLst/>
                <a:latin typeface="Garamond" panose="02020404030301010803" pitchFamily="18" charset="0"/>
                <a:ea typeface="Aptos" panose="020B0004020202020204" pitchFamily="34" charset="0"/>
                <a:cs typeface="Arial" panose="020B0604020202020204" pitchFamily="34" charset="0"/>
              </a:rPr>
              <a:t>Trump’s antics in court risk his being held in contempt</a:t>
            </a:r>
          </a:p>
          <a:p>
            <a:pPr>
              <a:lnSpc>
                <a:spcPct val="100000"/>
              </a:lnSpc>
              <a:spcBef>
                <a:spcPts val="0"/>
              </a:spcBef>
            </a:pPr>
            <a:r>
              <a:rPr lang="en-US" sz="2300" kern="100" dirty="0">
                <a:effectLst/>
                <a:latin typeface="Garamond" panose="02020404030301010803" pitchFamily="18" charset="0"/>
                <a:ea typeface="Aptos" panose="020B0004020202020204" pitchFamily="34" charset="0"/>
                <a:cs typeface="Arial" panose="020B0604020202020204" pitchFamily="34" charset="0"/>
              </a:rPr>
              <a:t>Very strong judge</a:t>
            </a:r>
          </a:p>
          <a:p>
            <a:pPr marL="742950" marR="0" lvl="1" indent="-285750">
              <a:lnSpc>
                <a:spcPct val="200000"/>
              </a:lnSpc>
              <a:spcBef>
                <a:spcPts val="0"/>
              </a:spcBef>
              <a:spcAft>
                <a:spcPts val="0"/>
              </a:spcAft>
              <a:buFont typeface="Courier New" panose="02070309020205020404" pitchFamily="49" charset="0"/>
              <a:buChar char="o"/>
            </a:pPr>
            <a:endParaRPr lang="en-US" sz="1600" kern="100" dirty="0">
              <a:effectLst/>
              <a:latin typeface="Garamond" panose="02020404030301010803" pitchFamily="18" charset="0"/>
              <a:ea typeface="Aptos" panose="020B0004020202020204" pitchFamily="34" charset="0"/>
              <a:cs typeface="Arial" panose="020B0604020202020204" pitchFamily="34" charset="0"/>
            </a:endParaRPr>
          </a:p>
          <a:p>
            <a:pPr marL="0" marR="0" indent="0">
              <a:lnSpc>
                <a:spcPct val="200000"/>
              </a:lnSpc>
              <a:spcBef>
                <a:spcPts val="0"/>
              </a:spcBef>
              <a:spcAft>
                <a:spcPts val="800"/>
              </a:spcAft>
              <a:buNone/>
            </a:pPr>
            <a:br>
              <a:rPr lang="en-US" dirty="0">
                <a:effectLst/>
              </a:rPr>
            </a:br>
            <a:r>
              <a:rPr lang="en-US" sz="1200" kern="100" dirty="0">
                <a:effectLst/>
                <a:latin typeface="Garamond" panose="02020404030301010803" pitchFamily="18" charset="0"/>
                <a:ea typeface="Aptos" panose="020B0004020202020204" pitchFamily="34" charset="0"/>
                <a:cs typeface="Arial" panose="020B0604020202020204" pitchFamily="34" charset="0"/>
              </a:rPr>
              <a:t> </a:t>
            </a:r>
          </a:p>
          <a:p>
            <a:pPr marL="342900" marR="0" lvl="0" indent="-342900">
              <a:lnSpc>
                <a:spcPct val="107000"/>
              </a:lnSpc>
              <a:spcBef>
                <a:spcPts val="0"/>
              </a:spcBef>
              <a:spcAft>
                <a:spcPts val="800"/>
              </a:spcAft>
              <a:buFont typeface="Symbol" panose="05050102010706020507" pitchFamily="18" charset="2"/>
              <a:buChar char=""/>
            </a:pPr>
            <a:endParaRPr lang="en-US" sz="1600" kern="100" dirty="0">
              <a:effectLst/>
              <a:latin typeface="Garamond" panose="02020404030301010803" pitchFamily="18" charset="0"/>
              <a:ea typeface="Aptos" panose="020B0004020202020204" pitchFamily="34" charset="0"/>
              <a:cs typeface="Arial" panose="020B0604020202020204" pitchFamily="34" charset="0"/>
            </a:endParaRPr>
          </a:p>
          <a:p>
            <a:pPr marL="0" marR="0" lvl="0" indent="0">
              <a:lnSpc>
                <a:spcPct val="200000"/>
              </a:lnSpc>
              <a:spcBef>
                <a:spcPts val="0"/>
              </a:spcBef>
              <a:spcAft>
                <a:spcPts val="0"/>
              </a:spcAft>
              <a:buNone/>
            </a:pPr>
            <a:endParaRPr lang="en-US" sz="1600" dirty="0"/>
          </a:p>
        </p:txBody>
      </p:sp>
    </p:spTree>
    <p:extLst>
      <p:ext uri="{BB962C8B-B14F-4D97-AF65-F5344CB8AC3E}">
        <p14:creationId xmlns:p14="http://schemas.microsoft.com/office/powerpoint/2010/main" val="10922751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28111D-3A4D-1EC0-B061-2158A762BE7F}"/>
            </a:ext>
          </a:extLst>
        </p:cNvPr>
        <p:cNvGrpSpPr/>
        <p:nvPr/>
      </p:nvGrpSpPr>
      <p:grpSpPr>
        <a:xfrm>
          <a:off x="0" y="0"/>
          <a:ext cx="0" cy="0"/>
          <a:chOff x="0" y="0"/>
          <a:chExt cx="0" cy="0"/>
        </a:xfrm>
      </p:grpSpPr>
      <p:sp>
        <p:nvSpPr>
          <p:cNvPr id="2" name="Title">
            <a:extLst>
              <a:ext uri="{FF2B5EF4-FFF2-40B4-BE49-F238E27FC236}">
                <a16:creationId xmlns:a16="http://schemas.microsoft.com/office/drawing/2014/main" id="{C6943216-AFC8-3D3A-7C78-AC6C7CD66814}"/>
              </a:ext>
            </a:extLst>
          </p:cNvPr>
          <p:cNvSpPr>
            <a:spLocks noGrp="1"/>
          </p:cNvSpPr>
          <p:nvPr>
            <p:ph type="ctrTitle"/>
          </p:nvPr>
        </p:nvSpPr>
        <p:spPr/>
        <p:txBody>
          <a:bodyPr>
            <a:normAutofit/>
          </a:bodyPr>
          <a:lstStyle/>
          <a:p>
            <a:r>
              <a:rPr lang="en-US" dirty="0"/>
              <a:t>Status: Georgia case</a:t>
            </a:r>
            <a:endParaRPr dirty="0"/>
          </a:p>
        </p:txBody>
      </p:sp>
      <p:sp>
        <p:nvSpPr>
          <p:cNvPr id="3" name="Content Placeholder">
            <a:extLst>
              <a:ext uri="{FF2B5EF4-FFF2-40B4-BE49-F238E27FC236}">
                <a16:creationId xmlns:a16="http://schemas.microsoft.com/office/drawing/2014/main" id="{3ABE3AD6-0BC8-5EEB-7A22-BCBAF5979A07}"/>
              </a:ext>
            </a:extLst>
          </p:cNvPr>
          <p:cNvSpPr>
            <a:spLocks noGrp="1"/>
          </p:cNvSpPr>
          <p:nvPr>
            <p:ph idx="1"/>
          </p:nvPr>
        </p:nvSpPr>
        <p:spPr/>
        <p:txBody>
          <a:bodyPr>
            <a:normAutofit fontScale="92500" lnSpcReduction="20000"/>
          </a:bodyPr>
          <a:lstStyle/>
          <a:p>
            <a:pPr marL="0" indent="0">
              <a:lnSpc>
                <a:spcPct val="100000"/>
              </a:lnSpc>
              <a:spcBef>
                <a:spcPts val="0"/>
              </a:spcBef>
              <a:buNone/>
            </a:pPr>
            <a:r>
              <a:rPr lang="en-US" sz="1900" kern="100" dirty="0">
                <a:latin typeface="Garamond" panose="02020404030301010803" pitchFamily="18" charset="0"/>
                <a:ea typeface="Aptos" panose="020B0004020202020204" pitchFamily="34" charset="0"/>
                <a:cs typeface="Arial" panose="020B0604020202020204" pitchFamily="34" charset="0"/>
              </a:rPr>
              <a:t>Theory: </a:t>
            </a:r>
          </a:p>
          <a:p>
            <a:pPr>
              <a:lnSpc>
                <a:spcPct val="100000"/>
              </a:lnSpc>
              <a:spcBef>
                <a:spcPts val="0"/>
              </a:spcBef>
            </a:pPr>
            <a:r>
              <a:rPr lang="en-US" sz="1700" kern="100" dirty="0">
                <a:latin typeface="Garamond" panose="02020404030301010803" pitchFamily="18" charset="0"/>
                <a:ea typeface="Aptos" panose="020B0004020202020204" pitchFamily="34" charset="0"/>
                <a:cs typeface="Arial" panose="020B0604020202020204" pitchFamily="34" charset="0"/>
              </a:rPr>
              <a:t>That Trump and large number of associates violated Georgia RICO statutes by systematically violating laws relating to elections</a:t>
            </a:r>
          </a:p>
          <a:p>
            <a:pPr>
              <a:lnSpc>
                <a:spcPct val="100000"/>
              </a:lnSpc>
              <a:spcBef>
                <a:spcPts val="0"/>
              </a:spcBef>
            </a:pPr>
            <a:endParaRPr lang="en-US" sz="1900" kern="100" dirty="0">
              <a:effectLst/>
              <a:latin typeface="Garamond" panose="02020404030301010803" pitchFamily="18" charset="0"/>
              <a:ea typeface="Aptos" panose="020B0004020202020204" pitchFamily="34" charset="0"/>
              <a:cs typeface="Arial" panose="020B0604020202020204" pitchFamily="34" charset="0"/>
            </a:endParaRPr>
          </a:p>
          <a:p>
            <a:pPr marL="0" indent="0">
              <a:lnSpc>
                <a:spcPct val="100000"/>
              </a:lnSpc>
              <a:spcBef>
                <a:spcPts val="0"/>
              </a:spcBef>
              <a:buNone/>
            </a:pPr>
            <a:r>
              <a:rPr lang="en-US" sz="1900" kern="100" dirty="0">
                <a:latin typeface="Garamond" panose="02020404030301010803" pitchFamily="18" charset="0"/>
                <a:ea typeface="Aptos" panose="020B0004020202020204" pitchFamily="34" charset="0"/>
                <a:cs typeface="Arial" panose="020B0604020202020204" pitchFamily="34" charset="0"/>
              </a:rPr>
              <a:t>Status:</a:t>
            </a:r>
          </a:p>
          <a:p>
            <a:pPr>
              <a:lnSpc>
                <a:spcPct val="100000"/>
              </a:lnSpc>
              <a:spcBef>
                <a:spcPts val="0"/>
              </a:spcBef>
            </a:pPr>
            <a:r>
              <a:rPr lang="en-US" sz="1700" kern="100" dirty="0">
                <a:latin typeface="Garamond" panose="02020404030301010803" pitchFamily="18" charset="0"/>
                <a:ea typeface="Aptos" panose="020B0004020202020204" pitchFamily="34" charset="0"/>
                <a:cs typeface="Arial" panose="020B0604020202020204" pitchFamily="34" charset="0"/>
              </a:rPr>
              <a:t>A few of the co-defendants have pleaded guilty, with very minor punishment</a:t>
            </a:r>
            <a:endParaRPr lang="en-US" sz="1700" kern="100" dirty="0">
              <a:effectLst/>
              <a:latin typeface="Garamond" panose="02020404030301010803" pitchFamily="18" charset="0"/>
              <a:ea typeface="Aptos" panose="020B0004020202020204" pitchFamily="34" charset="0"/>
              <a:cs typeface="Arial" panose="020B0604020202020204" pitchFamily="34" charset="0"/>
            </a:endParaRPr>
          </a:p>
          <a:p>
            <a:pPr>
              <a:lnSpc>
                <a:spcPct val="100000"/>
              </a:lnSpc>
              <a:spcBef>
                <a:spcPts val="0"/>
              </a:spcBef>
            </a:pPr>
            <a:r>
              <a:rPr lang="en-US" sz="1700" kern="100" dirty="0">
                <a:latin typeface="Garamond" panose="02020404030301010803" pitchFamily="18" charset="0"/>
                <a:ea typeface="Aptos" panose="020B0004020202020204" pitchFamily="34" charset="0"/>
                <a:cs typeface="Arial" panose="020B0604020202020204" pitchFamily="34" charset="0"/>
              </a:rPr>
              <a:t>No trial date set</a:t>
            </a:r>
            <a:endParaRPr lang="en-US" sz="1700" kern="100" dirty="0">
              <a:effectLst/>
              <a:latin typeface="Garamond" panose="02020404030301010803" pitchFamily="18" charset="0"/>
              <a:ea typeface="Aptos" panose="020B0004020202020204" pitchFamily="34" charset="0"/>
              <a:cs typeface="Arial" panose="020B0604020202020204" pitchFamily="34" charset="0"/>
            </a:endParaRPr>
          </a:p>
          <a:p>
            <a:pPr>
              <a:lnSpc>
                <a:spcPct val="100000"/>
              </a:lnSpc>
              <a:spcBef>
                <a:spcPts val="0"/>
              </a:spcBef>
            </a:pPr>
            <a:endParaRPr lang="en-US" sz="1900" kern="100" dirty="0">
              <a:effectLst/>
              <a:latin typeface="Garamond" panose="02020404030301010803" pitchFamily="18" charset="0"/>
              <a:ea typeface="Aptos" panose="020B0004020202020204" pitchFamily="34" charset="0"/>
              <a:cs typeface="Arial" panose="020B0604020202020204" pitchFamily="34" charset="0"/>
            </a:endParaRPr>
          </a:p>
          <a:p>
            <a:pPr marL="0" indent="0">
              <a:lnSpc>
                <a:spcPct val="100000"/>
              </a:lnSpc>
              <a:spcBef>
                <a:spcPts val="0"/>
              </a:spcBef>
              <a:buNone/>
            </a:pPr>
            <a:r>
              <a:rPr lang="en-US" sz="1900" kern="100" dirty="0">
                <a:latin typeface="Garamond" panose="02020404030301010803" pitchFamily="18" charset="0"/>
                <a:ea typeface="Aptos" panose="020B0004020202020204" pitchFamily="34" charset="0"/>
                <a:cs typeface="Arial" panose="020B0604020202020204" pitchFamily="34" charset="0"/>
              </a:rPr>
              <a:t>Comments:</a:t>
            </a:r>
          </a:p>
          <a:p>
            <a:pPr>
              <a:lnSpc>
                <a:spcPct val="100000"/>
              </a:lnSpc>
              <a:spcBef>
                <a:spcPts val="0"/>
              </a:spcBef>
            </a:pPr>
            <a:r>
              <a:rPr lang="en-US" sz="1700" kern="100" dirty="0">
                <a:effectLst/>
                <a:latin typeface="Garamond" panose="02020404030301010803" pitchFamily="18" charset="0"/>
                <a:ea typeface="Aptos" panose="020B0004020202020204" pitchFamily="34" charset="0"/>
                <a:cs typeface="Arial" panose="020B0604020202020204" pitchFamily="34" charset="0"/>
              </a:rPr>
              <a:t>The standing of the (elected) Prosecutor was undercut by claims that she abused her office in her relations with a specially-appointed staff member</a:t>
            </a:r>
          </a:p>
          <a:p>
            <a:pPr>
              <a:lnSpc>
                <a:spcPct val="100000"/>
              </a:lnSpc>
              <a:spcBef>
                <a:spcPts val="0"/>
              </a:spcBef>
            </a:pPr>
            <a:r>
              <a:rPr lang="en-US" sz="1700" kern="100" dirty="0">
                <a:effectLst/>
                <a:latin typeface="Garamond" panose="02020404030301010803" pitchFamily="18" charset="0"/>
                <a:ea typeface="Aptos" panose="020B0004020202020204" pitchFamily="34" charset="0"/>
                <a:cs typeface="Arial" panose="020B0604020202020204" pitchFamily="34" charset="0"/>
              </a:rPr>
              <a:t>Judge permitted her to stay on the case, but with caustic comments about her credibility</a:t>
            </a:r>
          </a:p>
          <a:p>
            <a:pPr>
              <a:lnSpc>
                <a:spcPct val="100000"/>
              </a:lnSpc>
              <a:spcBef>
                <a:spcPts val="0"/>
              </a:spcBef>
            </a:pPr>
            <a:r>
              <a:rPr lang="en-US" sz="1700" kern="100" dirty="0">
                <a:effectLst/>
                <a:latin typeface="Garamond" panose="02020404030301010803" pitchFamily="18" charset="0"/>
                <a:ea typeface="Aptos" panose="020B0004020202020204" pitchFamily="34" charset="0"/>
                <a:cs typeface="Arial" panose="020B0604020202020204" pitchFamily="34" charset="0"/>
              </a:rPr>
              <a:t>That issue is still being appealed</a:t>
            </a:r>
          </a:p>
          <a:p>
            <a:pPr>
              <a:lnSpc>
                <a:spcPct val="100000"/>
              </a:lnSpc>
              <a:spcBef>
                <a:spcPts val="0"/>
              </a:spcBef>
            </a:pPr>
            <a:r>
              <a:rPr lang="en-US" sz="1700" kern="100" dirty="0">
                <a:effectLst/>
                <a:latin typeface="Garamond" panose="02020404030301010803" pitchFamily="18" charset="0"/>
                <a:ea typeface="Aptos" panose="020B0004020202020204" pitchFamily="34" charset="0"/>
                <a:cs typeface="Arial" panose="020B0604020202020204" pitchFamily="34" charset="0"/>
              </a:rPr>
              <a:t>Multiple defendants risk a complicated trial</a:t>
            </a:r>
          </a:p>
          <a:p>
            <a:pPr marL="742950" marR="0" lvl="1" indent="-285750">
              <a:lnSpc>
                <a:spcPct val="200000"/>
              </a:lnSpc>
              <a:spcBef>
                <a:spcPts val="0"/>
              </a:spcBef>
              <a:spcAft>
                <a:spcPts val="0"/>
              </a:spcAft>
              <a:buFont typeface="Courier New" panose="02070309020205020404" pitchFamily="49" charset="0"/>
              <a:buChar char="o"/>
            </a:pPr>
            <a:endParaRPr lang="en-US" sz="1600" kern="100" dirty="0">
              <a:effectLst/>
              <a:latin typeface="Garamond" panose="02020404030301010803" pitchFamily="18" charset="0"/>
              <a:ea typeface="Aptos" panose="020B0004020202020204" pitchFamily="34" charset="0"/>
              <a:cs typeface="Arial" panose="020B0604020202020204" pitchFamily="34" charset="0"/>
            </a:endParaRPr>
          </a:p>
          <a:p>
            <a:pPr marL="0" marR="0" indent="0">
              <a:lnSpc>
                <a:spcPct val="200000"/>
              </a:lnSpc>
              <a:spcBef>
                <a:spcPts val="0"/>
              </a:spcBef>
              <a:spcAft>
                <a:spcPts val="800"/>
              </a:spcAft>
              <a:buNone/>
            </a:pPr>
            <a:br>
              <a:rPr lang="en-US" dirty="0">
                <a:effectLst/>
              </a:rPr>
            </a:br>
            <a:r>
              <a:rPr lang="en-US" sz="1200" kern="100" dirty="0">
                <a:effectLst/>
                <a:latin typeface="Garamond" panose="02020404030301010803" pitchFamily="18" charset="0"/>
                <a:ea typeface="Aptos" panose="020B0004020202020204" pitchFamily="34" charset="0"/>
                <a:cs typeface="Arial" panose="020B0604020202020204" pitchFamily="34" charset="0"/>
              </a:rPr>
              <a:t> </a:t>
            </a:r>
          </a:p>
          <a:p>
            <a:pPr marL="342900" marR="0" lvl="0" indent="-342900">
              <a:lnSpc>
                <a:spcPct val="107000"/>
              </a:lnSpc>
              <a:spcBef>
                <a:spcPts val="0"/>
              </a:spcBef>
              <a:spcAft>
                <a:spcPts val="800"/>
              </a:spcAft>
              <a:buFont typeface="Symbol" panose="05050102010706020507" pitchFamily="18" charset="2"/>
              <a:buChar char=""/>
            </a:pPr>
            <a:endParaRPr lang="en-US" sz="1600" kern="100" dirty="0">
              <a:effectLst/>
              <a:latin typeface="Garamond" panose="02020404030301010803" pitchFamily="18" charset="0"/>
              <a:ea typeface="Aptos" panose="020B0004020202020204" pitchFamily="34" charset="0"/>
              <a:cs typeface="Arial" panose="020B0604020202020204" pitchFamily="34" charset="0"/>
            </a:endParaRPr>
          </a:p>
          <a:p>
            <a:pPr marL="0" marR="0" lvl="0" indent="0">
              <a:lnSpc>
                <a:spcPct val="200000"/>
              </a:lnSpc>
              <a:spcBef>
                <a:spcPts val="0"/>
              </a:spcBef>
              <a:spcAft>
                <a:spcPts val="0"/>
              </a:spcAft>
              <a:buNone/>
            </a:pPr>
            <a:endParaRPr lang="en-US" sz="1600" dirty="0"/>
          </a:p>
        </p:txBody>
      </p:sp>
    </p:spTree>
    <p:extLst>
      <p:ext uri="{BB962C8B-B14F-4D97-AF65-F5344CB8AC3E}">
        <p14:creationId xmlns:p14="http://schemas.microsoft.com/office/powerpoint/2010/main" val="19429363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28111D-3A4D-1EC0-B061-2158A762BE7F}"/>
            </a:ext>
          </a:extLst>
        </p:cNvPr>
        <p:cNvGrpSpPr/>
        <p:nvPr/>
      </p:nvGrpSpPr>
      <p:grpSpPr>
        <a:xfrm>
          <a:off x="0" y="0"/>
          <a:ext cx="0" cy="0"/>
          <a:chOff x="0" y="0"/>
          <a:chExt cx="0" cy="0"/>
        </a:xfrm>
      </p:grpSpPr>
      <p:sp>
        <p:nvSpPr>
          <p:cNvPr id="2" name="Title">
            <a:extLst>
              <a:ext uri="{FF2B5EF4-FFF2-40B4-BE49-F238E27FC236}">
                <a16:creationId xmlns:a16="http://schemas.microsoft.com/office/drawing/2014/main" id="{C6943216-AFC8-3D3A-7C78-AC6C7CD66814}"/>
              </a:ext>
            </a:extLst>
          </p:cNvPr>
          <p:cNvSpPr>
            <a:spLocks noGrp="1"/>
          </p:cNvSpPr>
          <p:nvPr>
            <p:ph type="ctrTitle"/>
          </p:nvPr>
        </p:nvSpPr>
        <p:spPr/>
        <p:txBody>
          <a:bodyPr>
            <a:normAutofit/>
          </a:bodyPr>
          <a:lstStyle/>
          <a:p>
            <a:r>
              <a:rPr lang="en-US" dirty="0"/>
              <a:t>Status: Federal documents case</a:t>
            </a:r>
            <a:endParaRPr dirty="0"/>
          </a:p>
        </p:txBody>
      </p:sp>
      <p:sp>
        <p:nvSpPr>
          <p:cNvPr id="3" name="Content Placeholder">
            <a:extLst>
              <a:ext uri="{FF2B5EF4-FFF2-40B4-BE49-F238E27FC236}">
                <a16:creationId xmlns:a16="http://schemas.microsoft.com/office/drawing/2014/main" id="{3ABE3AD6-0BC8-5EEB-7A22-BCBAF5979A07}"/>
              </a:ext>
            </a:extLst>
          </p:cNvPr>
          <p:cNvSpPr>
            <a:spLocks noGrp="1"/>
          </p:cNvSpPr>
          <p:nvPr>
            <p:ph idx="1"/>
          </p:nvPr>
        </p:nvSpPr>
        <p:spPr/>
        <p:txBody>
          <a:bodyPr>
            <a:normAutofit fontScale="77500" lnSpcReduction="20000"/>
          </a:bodyPr>
          <a:lstStyle/>
          <a:p>
            <a:pPr marL="0" indent="0">
              <a:lnSpc>
                <a:spcPct val="100000"/>
              </a:lnSpc>
              <a:spcBef>
                <a:spcPts val="0"/>
              </a:spcBef>
              <a:buNone/>
            </a:pPr>
            <a:r>
              <a:rPr lang="en-US" sz="1900" kern="100" dirty="0">
                <a:latin typeface="Garamond" panose="02020404030301010803" pitchFamily="18" charset="0"/>
                <a:ea typeface="Aptos" panose="020B0004020202020204" pitchFamily="34" charset="0"/>
                <a:cs typeface="Arial" panose="020B0604020202020204" pitchFamily="34" charset="0"/>
              </a:rPr>
              <a:t>Theory: </a:t>
            </a:r>
          </a:p>
          <a:p>
            <a:pPr>
              <a:lnSpc>
                <a:spcPct val="100000"/>
              </a:lnSpc>
              <a:spcBef>
                <a:spcPts val="0"/>
              </a:spcBef>
            </a:pPr>
            <a:r>
              <a:rPr lang="en-US" sz="2100" kern="100" dirty="0">
                <a:latin typeface="Garamond" panose="02020404030301010803" pitchFamily="18" charset="0"/>
                <a:ea typeface="Aptos" panose="020B0004020202020204" pitchFamily="34" charset="0"/>
                <a:cs typeface="Arial" panose="020B0604020202020204" pitchFamily="34" charset="0"/>
              </a:rPr>
              <a:t>That Trump systematically selected sensitive documents covered by federal secrecy statutes to take with him after he left the Presidency</a:t>
            </a:r>
          </a:p>
          <a:p>
            <a:pPr>
              <a:lnSpc>
                <a:spcPct val="100000"/>
              </a:lnSpc>
              <a:spcBef>
                <a:spcPts val="0"/>
              </a:spcBef>
            </a:pPr>
            <a:r>
              <a:rPr lang="en-US" sz="2100" kern="100" dirty="0">
                <a:latin typeface="Garamond" panose="02020404030301010803" pitchFamily="18" charset="0"/>
                <a:ea typeface="Aptos" panose="020B0004020202020204" pitchFamily="34" charset="0"/>
                <a:cs typeface="Arial" panose="020B0604020202020204" pitchFamily="34" charset="0"/>
              </a:rPr>
              <a:t>That he showed some of them to private parties</a:t>
            </a:r>
          </a:p>
          <a:p>
            <a:pPr>
              <a:lnSpc>
                <a:spcPct val="100000"/>
              </a:lnSpc>
              <a:spcBef>
                <a:spcPts val="0"/>
              </a:spcBef>
            </a:pPr>
            <a:r>
              <a:rPr lang="en-US" sz="2100" kern="100" dirty="0">
                <a:latin typeface="Garamond" panose="02020404030301010803" pitchFamily="18" charset="0"/>
                <a:ea typeface="Aptos" panose="020B0004020202020204" pitchFamily="34" charset="0"/>
                <a:cs typeface="Arial" panose="020B0604020202020204" pitchFamily="34" charset="0"/>
              </a:rPr>
              <a:t>That he encouraged others to lie about, and hide, the documents causing obstruction of justice</a:t>
            </a:r>
          </a:p>
          <a:p>
            <a:pPr>
              <a:lnSpc>
                <a:spcPct val="100000"/>
              </a:lnSpc>
              <a:spcBef>
                <a:spcPts val="0"/>
              </a:spcBef>
            </a:pPr>
            <a:endParaRPr lang="en-US" sz="1600" kern="100" dirty="0">
              <a:effectLst/>
              <a:latin typeface="Garamond" panose="02020404030301010803" pitchFamily="18" charset="0"/>
              <a:ea typeface="Aptos" panose="020B0004020202020204" pitchFamily="34" charset="0"/>
              <a:cs typeface="Arial" panose="020B0604020202020204" pitchFamily="34" charset="0"/>
            </a:endParaRPr>
          </a:p>
          <a:p>
            <a:pPr marL="0" indent="0">
              <a:lnSpc>
                <a:spcPct val="100000"/>
              </a:lnSpc>
              <a:spcBef>
                <a:spcPts val="0"/>
              </a:spcBef>
              <a:buNone/>
            </a:pPr>
            <a:r>
              <a:rPr lang="en-US" sz="2100" kern="100" dirty="0">
                <a:latin typeface="Garamond" panose="02020404030301010803" pitchFamily="18" charset="0"/>
                <a:ea typeface="Aptos" panose="020B0004020202020204" pitchFamily="34" charset="0"/>
                <a:cs typeface="Arial" panose="020B0604020202020204" pitchFamily="34" charset="0"/>
              </a:rPr>
              <a:t>Status:</a:t>
            </a:r>
            <a:endParaRPr lang="en-US" sz="2100" kern="100" dirty="0">
              <a:effectLst/>
              <a:latin typeface="Garamond" panose="02020404030301010803" pitchFamily="18" charset="0"/>
              <a:ea typeface="Aptos" panose="020B0004020202020204" pitchFamily="34" charset="0"/>
              <a:cs typeface="Arial" panose="020B0604020202020204" pitchFamily="34" charset="0"/>
            </a:endParaRPr>
          </a:p>
          <a:p>
            <a:pPr>
              <a:lnSpc>
                <a:spcPct val="100000"/>
              </a:lnSpc>
              <a:spcBef>
                <a:spcPts val="0"/>
              </a:spcBef>
            </a:pPr>
            <a:r>
              <a:rPr lang="en-US" sz="2100" kern="100" dirty="0">
                <a:latin typeface="Garamond" panose="02020404030301010803" pitchFamily="18" charset="0"/>
                <a:ea typeface="Aptos" panose="020B0004020202020204" pitchFamily="34" charset="0"/>
                <a:cs typeface="Arial" panose="020B0604020202020204" pitchFamily="34" charset="0"/>
              </a:rPr>
              <a:t>No trial date set</a:t>
            </a:r>
            <a:endParaRPr lang="en-US" sz="2100" kern="100" dirty="0">
              <a:effectLst/>
              <a:latin typeface="Garamond" panose="02020404030301010803" pitchFamily="18" charset="0"/>
              <a:ea typeface="Aptos" panose="020B0004020202020204" pitchFamily="34" charset="0"/>
              <a:cs typeface="Arial" panose="020B0604020202020204" pitchFamily="34" charset="0"/>
            </a:endParaRPr>
          </a:p>
          <a:p>
            <a:pPr>
              <a:lnSpc>
                <a:spcPct val="100000"/>
              </a:lnSpc>
              <a:spcBef>
                <a:spcPts val="0"/>
              </a:spcBef>
            </a:pPr>
            <a:endParaRPr lang="en-US" sz="1900" kern="100" dirty="0">
              <a:effectLst/>
              <a:latin typeface="Garamond" panose="02020404030301010803" pitchFamily="18" charset="0"/>
              <a:ea typeface="Aptos" panose="020B0004020202020204" pitchFamily="34" charset="0"/>
              <a:cs typeface="Arial" panose="020B0604020202020204" pitchFamily="34" charset="0"/>
            </a:endParaRPr>
          </a:p>
          <a:p>
            <a:pPr marL="0" indent="0">
              <a:lnSpc>
                <a:spcPct val="100000"/>
              </a:lnSpc>
              <a:spcBef>
                <a:spcPts val="0"/>
              </a:spcBef>
              <a:buNone/>
            </a:pPr>
            <a:r>
              <a:rPr lang="en-US" sz="1900" kern="100" dirty="0">
                <a:latin typeface="Garamond" panose="02020404030301010803" pitchFamily="18" charset="0"/>
                <a:ea typeface="Aptos" panose="020B0004020202020204" pitchFamily="34" charset="0"/>
                <a:cs typeface="Arial" panose="020B0604020202020204" pitchFamily="34" charset="0"/>
              </a:rPr>
              <a:t>Comments:</a:t>
            </a:r>
          </a:p>
          <a:p>
            <a:pPr>
              <a:lnSpc>
                <a:spcPct val="100000"/>
              </a:lnSpc>
              <a:spcBef>
                <a:spcPts val="0"/>
              </a:spcBef>
            </a:pPr>
            <a:r>
              <a:rPr lang="en-US" sz="2100" kern="100" dirty="0">
                <a:effectLst/>
                <a:latin typeface="Garamond" panose="02020404030301010803" pitchFamily="18" charset="0"/>
                <a:ea typeface="Aptos" panose="020B0004020202020204" pitchFamily="34" charset="0"/>
                <a:cs typeface="Arial" panose="020B0604020202020204" pitchFamily="34" charset="0"/>
              </a:rPr>
              <a:t>The trial judge appears weak, has made some odd rulings</a:t>
            </a:r>
          </a:p>
          <a:p>
            <a:pPr>
              <a:lnSpc>
                <a:spcPct val="100000"/>
              </a:lnSpc>
              <a:spcBef>
                <a:spcPts val="0"/>
              </a:spcBef>
            </a:pPr>
            <a:r>
              <a:rPr lang="en-US" sz="2100" kern="100" dirty="0">
                <a:effectLst/>
                <a:latin typeface="Garamond" panose="02020404030301010803" pitchFamily="18" charset="0"/>
                <a:ea typeface="Aptos" panose="020B0004020202020204" pitchFamily="34" charset="0"/>
                <a:cs typeface="Arial" panose="020B0604020202020204" pitchFamily="34" charset="0"/>
              </a:rPr>
              <a:t>Complicated issues relating to how to use “confidential” documents and information as evidence in a public trial</a:t>
            </a:r>
          </a:p>
          <a:p>
            <a:pPr>
              <a:lnSpc>
                <a:spcPct val="100000"/>
              </a:lnSpc>
              <a:spcBef>
                <a:spcPts val="0"/>
              </a:spcBef>
            </a:pPr>
            <a:r>
              <a:rPr lang="en-US" sz="2100" kern="100" dirty="0">
                <a:effectLst/>
                <a:latin typeface="Garamond" panose="02020404030301010803" pitchFamily="18" charset="0"/>
                <a:ea typeface="Aptos" panose="020B0004020202020204" pitchFamily="34" charset="0"/>
                <a:cs typeface="Arial" panose="020B0604020202020204" pitchFamily="34" charset="0"/>
              </a:rPr>
              <a:t>Not directly rel</a:t>
            </a:r>
            <a:r>
              <a:rPr lang="en-US" sz="2100" kern="100" dirty="0">
                <a:latin typeface="Garamond" panose="02020404030301010803" pitchFamily="18" charset="0"/>
                <a:ea typeface="Aptos" panose="020B0004020202020204" pitchFamily="34" charset="0"/>
                <a:cs typeface="Arial" panose="020B0604020202020204" pitchFamily="34" charset="0"/>
              </a:rPr>
              <a:t>evant, but distracting that President Biden was found to have kept confidential documents in his home from his time as Vice-President; a Special Counsel announced that Biden would not be prosecuted, in part because of his perceived memory issues.</a:t>
            </a:r>
            <a:endParaRPr lang="en-US" sz="2100" kern="100" dirty="0">
              <a:effectLst/>
              <a:latin typeface="Garamond" panose="02020404030301010803" pitchFamily="18" charset="0"/>
              <a:ea typeface="Aptos" panose="020B0004020202020204" pitchFamily="34" charset="0"/>
              <a:cs typeface="Arial" panose="020B0604020202020204" pitchFamily="34" charset="0"/>
            </a:endParaRPr>
          </a:p>
          <a:p>
            <a:pPr marL="742950" marR="0" lvl="1" indent="-285750">
              <a:lnSpc>
                <a:spcPct val="200000"/>
              </a:lnSpc>
              <a:spcBef>
                <a:spcPts val="0"/>
              </a:spcBef>
              <a:spcAft>
                <a:spcPts val="0"/>
              </a:spcAft>
              <a:buFont typeface="Courier New" panose="02070309020205020404" pitchFamily="49" charset="0"/>
              <a:buChar char="o"/>
            </a:pPr>
            <a:endParaRPr lang="en-US" sz="1600" kern="100" dirty="0">
              <a:effectLst/>
              <a:latin typeface="Garamond" panose="02020404030301010803" pitchFamily="18" charset="0"/>
              <a:ea typeface="Aptos" panose="020B0004020202020204" pitchFamily="34" charset="0"/>
              <a:cs typeface="Arial" panose="020B0604020202020204" pitchFamily="34" charset="0"/>
            </a:endParaRPr>
          </a:p>
          <a:p>
            <a:pPr marL="0" marR="0" indent="0">
              <a:lnSpc>
                <a:spcPct val="200000"/>
              </a:lnSpc>
              <a:spcBef>
                <a:spcPts val="0"/>
              </a:spcBef>
              <a:spcAft>
                <a:spcPts val="800"/>
              </a:spcAft>
              <a:buNone/>
            </a:pPr>
            <a:br>
              <a:rPr lang="en-US" dirty="0">
                <a:effectLst/>
              </a:rPr>
            </a:br>
            <a:r>
              <a:rPr lang="en-US" sz="1200" kern="100" dirty="0">
                <a:effectLst/>
                <a:latin typeface="Garamond" panose="02020404030301010803" pitchFamily="18" charset="0"/>
                <a:ea typeface="Aptos" panose="020B0004020202020204" pitchFamily="34" charset="0"/>
                <a:cs typeface="Arial" panose="020B0604020202020204" pitchFamily="34" charset="0"/>
              </a:rPr>
              <a:t> </a:t>
            </a:r>
          </a:p>
          <a:p>
            <a:pPr marL="342900" marR="0" lvl="0" indent="-342900">
              <a:lnSpc>
                <a:spcPct val="107000"/>
              </a:lnSpc>
              <a:spcBef>
                <a:spcPts val="0"/>
              </a:spcBef>
              <a:spcAft>
                <a:spcPts val="800"/>
              </a:spcAft>
              <a:buFont typeface="Symbol" panose="05050102010706020507" pitchFamily="18" charset="2"/>
              <a:buChar char=""/>
            </a:pPr>
            <a:endParaRPr lang="en-US" sz="1600" kern="100" dirty="0">
              <a:effectLst/>
              <a:latin typeface="Garamond" panose="02020404030301010803" pitchFamily="18" charset="0"/>
              <a:ea typeface="Aptos" panose="020B0004020202020204" pitchFamily="34" charset="0"/>
              <a:cs typeface="Arial" panose="020B0604020202020204" pitchFamily="34" charset="0"/>
            </a:endParaRPr>
          </a:p>
          <a:p>
            <a:pPr marL="0" marR="0" lvl="0" indent="0">
              <a:lnSpc>
                <a:spcPct val="200000"/>
              </a:lnSpc>
              <a:spcBef>
                <a:spcPts val="0"/>
              </a:spcBef>
              <a:spcAft>
                <a:spcPts val="0"/>
              </a:spcAft>
              <a:buNone/>
            </a:pPr>
            <a:endParaRPr lang="en-US" sz="1600" dirty="0"/>
          </a:p>
        </p:txBody>
      </p:sp>
    </p:spTree>
    <p:extLst>
      <p:ext uri="{BB962C8B-B14F-4D97-AF65-F5344CB8AC3E}">
        <p14:creationId xmlns:p14="http://schemas.microsoft.com/office/powerpoint/2010/main" val="41653628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28111D-3A4D-1EC0-B061-2158A762BE7F}"/>
            </a:ext>
          </a:extLst>
        </p:cNvPr>
        <p:cNvGrpSpPr/>
        <p:nvPr/>
      </p:nvGrpSpPr>
      <p:grpSpPr>
        <a:xfrm>
          <a:off x="0" y="0"/>
          <a:ext cx="0" cy="0"/>
          <a:chOff x="0" y="0"/>
          <a:chExt cx="0" cy="0"/>
        </a:xfrm>
      </p:grpSpPr>
      <p:sp>
        <p:nvSpPr>
          <p:cNvPr id="2" name="Title">
            <a:extLst>
              <a:ext uri="{FF2B5EF4-FFF2-40B4-BE49-F238E27FC236}">
                <a16:creationId xmlns:a16="http://schemas.microsoft.com/office/drawing/2014/main" id="{C6943216-AFC8-3D3A-7C78-AC6C7CD66814}"/>
              </a:ext>
            </a:extLst>
          </p:cNvPr>
          <p:cNvSpPr>
            <a:spLocks noGrp="1"/>
          </p:cNvSpPr>
          <p:nvPr>
            <p:ph type="ctrTitle"/>
          </p:nvPr>
        </p:nvSpPr>
        <p:spPr/>
        <p:txBody>
          <a:bodyPr>
            <a:normAutofit/>
          </a:bodyPr>
          <a:lstStyle/>
          <a:p>
            <a:r>
              <a:rPr lang="en-US" dirty="0"/>
              <a:t>Status: Federal “January 6” case</a:t>
            </a:r>
            <a:endParaRPr dirty="0"/>
          </a:p>
        </p:txBody>
      </p:sp>
      <p:sp>
        <p:nvSpPr>
          <p:cNvPr id="3" name="Content Placeholder">
            <a:extLst>
              <a:ext uri="{FF2B5EF4-FFF2-40B4-BE49-F238E27FC236}">
                <a16:creationId xmlns:a16="http://schemas.microsoft.com/office/drawing/2014/main" id="{3ABE3AD6-0BC8-5EEB-7A22-BCBAF5979A07}"/>
              </a:ext>
            </a:extLst>
          </p:cNvPr>
          <p:cNvSpPr>
            <a:spLocks noGrp="1"/>
          </p:cNvSpPr>
          <p:nvPr>
            <p:ph idx="1"/>
          </p:nvPr>
        </p:nvSpPr>
        <p:spPr/>
        <p:txBody>
          <a:bodyPr>
            <a:normAutofit fontScale="55000" lnSpcReduction="20000"/>
          </a:bodyPr>
          <a:lstStyle/>
          <a:p>
            <a:pPr marL="0" indent="0">
              <a:lnSpc>
                <a:spcPct val="100000"/>
              </a:lnSpc>
              <a:spcBef>
                <a:spcPts val="0"/>
              </a:spcBef>
              <a:buNone/>
            </a:pPr>
            <a:r>
              <a:rPr lang="en-US" sz="2600" kern="100" dirty="0">
                <a:latin typeface="Garamond" panose="02020404030301010803" pitchFamily="18" charset="0"/>
                <a:ea typeface="Aptos" panose="020B0004020202020204" pitchFamily="34" charset="0"/>
                <a:cs typeface="Arial" panose="020B0604020202020204" pitchFamily="34" charset="0"/>
              </a:rPr>
              <a:t>Theory: </a:t>
            </a:r>
          </a:p>
          <a:p>
            <a:pPr>
              <a:lnSpc>
                <a:spcPct val="100000"/>
              </a:lnSpc>
              <a:spcBef>
                <a:spcPts val="0"/>
              </a:spcBef>
            </a:pPr>
            <a:r>
              <a:rPr lang="en-US" sz="2600" kern="100" dirty="0">
                <a:latin typeface="Garamond" panose="02020404030301010803" pitchFamily="18" charset="0"/>
                <a:ea typeface="Aptos" panose="020B0004020202020204" pitchFamily="34" charset="0"/>
                <a:cs typeface="Arial" panose="020B0604020202020204" pitchFamily="34" charset="0"/>
              </a:rPr>
              <a:t>That Trump and unnamed (but obviously identifiable) others “conspired” to</a:t>
            </a:r>
          </a:p>
          <a:p>
            <a:pPr lvl="1">
              <a:lnSpc>
                <a:spcPct val="100000"/>
              </a:lnSpc>
              <a:spcBef>
                <a:spcPts val="0"/>
              </a:spcBef>
            </a:pPr>
            <a:r>
              <a:rPr lang="en-US" sz="2600" kern="100" dirty="0">
                <a:latin typeface="Garamond" panose="02020404030301010803" pitchFamily="18" charset="0"/>
                <a:ea typeface="Aptos" panose="020B0004020202020204" pitchFamily="34" charset="0"/>
                <a:cs typeface="Arial" panose="020B0604020202020204" pitchFamily="34" charset="0"/>
              </a:rPr>
              <a:t>Defraud the United States</a:t>
            </a:r>
          </a:p>
          <a:p>
            <a:pPr lvl="1">
              <a:lnSpc>
                <a:spcPct val="100000"/>
              </a:lnSpc>
              <a:spcBef>
                <a:spcPts val="0"/>
              </a:spcBef>
            </a:pPr>
            <a:r>
              <a:rPr lang="en-US" sz="2600" kern="100" dirty="0">
                <a:latin typeface="Garamond" panose="02020404030301010803" pitchFamily="18" charset="0"/>
                <a:ea typeface="Aptos" panose="020B0004020202020204" pitchFamily="34" charset="0"/>
                <a:cs typeface="Arial" panose="020B0604020202020204" pitchFamily="34" charset="0"/>
              </a:rPr>
              <a:t>Obstruct justice</a:t>
            </a:r>
          </a:p>
          <a:p>
            <a:pPr lvl="1">
              <a:lnSpc>
                <a:spcPct val="100000"/>
              </a:lnSpc>
              <a:spcBef>
                <a:spcPts val="0"/>
              </a:spcBef>
            </a:pPr>
            <a:r>
              <a:rPr lang="en-US" sz="2600" kern="100" dirty="0">
                <a:latin typeface="Garamond" panose="02020404030301010803" pitchFamily="18" charset="0"/>
                <a:ea typeface="Aptos" panose="020B0004020202020204" pitchFamily="34" charset="0"/>
                <a:cs typeface="Arial" panose="020B0604020202020204" pitchFamily="34" charset="0"/>
              </a:rPr>
              <a:t>Deprive others of their right to vote</a:t>
            </a:r>
          </a:p>
          <a:p>
            <a:pPr>
              <a:lnSpc>
                <a:spcPct val="100000"/>
              </a:lnSpc>
              <a:spcBef>
                <a:spcPts val="0"/>
              </a:spcBef>
            </a:pPr>
            <a:r>
              <a:rPr lang="en-US" sz="2600" kern="100" dirty="0">
                <a:latin typeface="Garamond" panose="02020404030301010803" pitchFamily="18" charset="0"/>
                <a:ea typeface="Aptos" panose="020B0004020202020204" pitchFamily="34" charset="0"/>
                <a:cs typeface="Arial" panose="020B0604020202020204" pitchFamily="34" charset="0"/>
              </a:rPr>
              <a:t>NOT charged with “obstruction” or “seditious conspiracy” like many other January 6 actors</a:t>
            </a:r>
          </a:p>
          <a:p>
            <a:pPr>
              <a:lnSpc>
                <a:spcPct val="100000"/>
              </a:lnSpc>
              <a:spcBef>
                <a:spcPts val="0"/>
              </a:spcBef>
            </a:pPr>
            <a:endParaRPr lang="en-US" sz="2600" kern="100" dirty="0">
              <a:effectLst/>
              <a:latin typeface="Garamond" panose="02020404030301010803" pitchFamily="18" charset="0"/>
              <a:ea typeface="Aptos" panose="020B0004020202020204" pitchFamily="34" charset="0"/>
              <a:cs typeface="Arial" panose="020B0604020202020204" pitchFamily="34" charset="0"/>
            </a:endParaRPr>
          </a:p>
          <a:p>
            <a:pPr marL="0" indent="0">
              <a:lnSpc>
                <a:spcPct val="100000"/>
              </a:lnSpc>
              <a:spcBef>
                <a:spcPts val="0"/>
              </a:spcBef>
              <a:buNone/>
            </a:pPr>
            <a:r>
              <a:rPr lang="en-US" sz="2600" kern="100" dirty="0">
                <a:latin typeface="Garamond" panose="02020404030301010803" pitchFamily="18" charset="0"/>
                <a:ea typeface="Aptos" panose="020B0004020202020204" pitchFamily="34" charset="0"/>
                <a:cs typeface="Arial" panose="020B0604020202020204" pitchFamily="34" charset="0"/>
              </a:rPr>
              <a:t>Status:</a:t>
            </a:r>
            <a:endParaRPr lang="en-US" sz="2600" kern="100" dirty="0">
              <a:effectLst/>
              <a:latin typeface="Garamond" panose="02020404030301010803" pitchFamily="18" charset="0"/>
              <a:ea typeface="Aptos" panose="020B0004020202020204" pitchFamily="34" charset="0"/>
              <a:cs typeface="Arial" panose="020B0604020202020204" pitchFamily="34" charset="0"/>
            </a:endParaRPr>
          </a:p>
          <a:p>
            <a:pPr>
              <a:lnSpc>
                <a:spcPct val="100000"/>
              </a:lnSpc>
              <a:spcBef>
                <a:spcPts val="0"/>
              </a:spcBef>
            </a:pPr>
            <a:r>
              <a:rPr lang="en-US" sz="2600" kern="100" dirty="0">
                <a:latin typeface="Garamond" panose="02020404030301010803" pitchFamily="18" charset="0"/>
                <a:ea typeface="Aptos" panose="020B0004020202020204" pitchFamily="34" charset="0"/>
                <a:cs typeface="Arial" panose="020B0604020202020204" pitchFamily="34" charset="0"/>
              </a:rPr>
              <a:t>No trial date set</a:t>
            </a:r>
            <a:endParaRPr lang="en-US" sz="2600" kern="100" dirty="0">
              <a:effectLst/>
              <a:latin typeface="Garamond" panose="02020404030301010803" pitchFamily="18" charset="0"/>
              <a:ea typeface="Aptos" panose="020B0004020202020204" pitchFamily="34" charset="0"/>
              <a:cs typeface="Arial" panose="020B0604020202020204" pitchFamily="34" charset="0"/>
            </a:endParaRPr>
          </a:p>
          <a:p>
            <a:pPr>
              <a:lnSpc>
                <a:spcPct val="100000"/>
              </a:lnSpc>
              <a:spcBef>
                <a:spcPts val="0"/>
              </a:spcBef>
            </a:pPr>
            <a:endParaRPr lang="en-US" sz="2600" kern="100" dirty="0">
              <a:effectLst/>
              <a:latin typeface="Garamond" panose="02020404030301010803" pitchFamily="18" charset="0"/>
              <a:ea typeface="Aptos" panose="020B0004020202020204" pitchFamily="34" charset="0"/>
              <a:cs typeface="Arial" panose="020B0604020202020204" pitchFamily="34" charset="0"/>
            </a:endParaRPr>
          </a:p>
          <a:p>
            <a:pPr marL="0" indent="0">
              <a:lnSpc>
                <a:spcPct val="100000"/>
              </a:lnSpc>
              <a:spcBef>
                <a:spcPts val="0"/>
              </a:spcBef>
              <a:buNone/>
            </a:pPr>
            <a:r>
              <a:rPr lang="en-US" sz="2600" kern="100" dirty="0">
                <a:latin typeface="Garamond" panose="02020404030301010803" pitchFamily="18" charset="0"/>
                <a:ea typeface="Aptos" panose="020B0004020202020204" pitchFamily="34" charset="0"/>
                <a:cs typeface="Arial" panose="020B0604020202020204" pitchFamily="34" charset="0"/>
              </a:rPr>
              <a:t>Comments:</a:t>
            </a:r>
          </a:p>
          <a:p>
            <a:pPr>
              <a:lnSpc>
                <a:spcPct val="100000"/>
              </a:lnSpc>
              <a:spcBef>
                <a:spcPts val="0"/>
              </a:spcBef>
            </a:pPr>
            <a:r>
              <a:rPr lang="en-US" sz="2600" kern="100" dirty="0">
                <a:latin typeface="Garamond" panose="02020404030301010803" pitchFamily="18" charset="0"/>
                <a:ea typeface="Aptos" panose="020B0004020202020204" pitchFamily="34" charset="0"/>
                <a:cs typeface="Arial" panose="020B0604020202020204" pitchFamily="34" charset="0"/>
              </a:rPr>
              <a:t>Strong judge</a:t>
            </a:r>
            <a:endParaRPr lang="en-US" sz="2600" kern="100" dirty="0">
              <a:effectLst/>
              <a:latin typeface="Garamond" panose="02020404030301010803" pitchFamily="18" charset="0"/>
              <a:ea typeface="Aptos" panose="020B0004020202020204" pitchFamily="34" charset="0"/>
              <a:cs typeface="Arial" panose="020B0604020202020204" pitchFamily="34" charset="0"/>
            </a:endParaRPr>
          </a:p>
          <a:p>
            <a:pPr>
              <a:lnSpc>
                <a:spcPct val="100000"/>
              </a:lnSpc>
              <a:spcBef>
                <a:spcPts val="0"/>
              </a:spcBef>
            </a:pPr>
            <a:r>
              <a:rPr lang="en-US" sz="2600" kern="100" dirty="0">
                <a:latin typeface="Garamond" panose="02020404030301010803" pitchFamily="18" charset="0"/>
                <a:ea typeface="Aptos" panose="020B0004020202020204" pitchFamily="34" charset="0"/>
                <a:cs typeface="Arial" panose="020B0604020202020204" pitchFamily="34" charset="0"/>
              </a:rPr>
              <a:t>Trial being held up for, could be limited by, two pending Supreme Court rulings</a:t>
            </a:r>
          </a:p>
          <a:p>
            <a:pPr lvl="1">
              <a:lnSpc>
                <a:spcPct val="100000"/>
              </a:lnSpc>
              <a:spcBef>
                <a:spcPts val="0"/>
              </a:spcBef>
            </a:pPr>
            <a:r>
              <a:rPr lang="en-US" sz="2600" kern="100" dirty="0">
                <a:effectLst/>
                <a:latin typeface="Garamond" panose="02020404030301010803" pitchFamily="18" charset="0"/>
                <a:ea typeface="Aptos" panose="020B0004020202020204" pitchFamily="34" charset="0"/>
                <a:cs typeface="Arial" panose="020B0604020202020204" pitchFamily="34" charset="0"/>
              </a:rPr>
              <a:t>Is Trump “immune” from prosecution?  (Highly unlikely that Trump will prevail on this, but the argument on Thursday suggests that the issue will delay a trial beyond the election.)</a:t>
            </a:r>
          </a:p>
          <a:p>
            <a:pPr lvl="1">
              <a:lnSpc>
                <a:spcPct val="100000"/>
              </a:lnSpc>
              <a:spcBef>
                <a:spcPts val="0"/>
              </a:spcBef>
            </a:pPr>
            <a:r>
              <a:rPr lang="en-US" sz="2600" kern="100" dirty="0">
                <a:effectLst/>
                <a:latin typeface="Garamond" panose="02020404030301010803" pitchFamily="18" charset="0"/>
                <a:ea typeface="Aptos" panose="020B0004020202020204" pitchFamily="34" charset="0"/>
                <a:cs typeface="Arial" panose="020B0604020202020204" pitchFamily="34" charset="0"/>
              </a:rPr>
              <a:t>Does one of the “obstruction” statutes apply to the “insurrection” that took place on January 6?  Oral argument indicated uncertain outcome on this.</a:t>
            </a:r>
          </a:p>
          <a:p>
            <a:pPr marL="742950" marR="0" lvl="1" indent="-285750">
              <a:lnSpc>
                <a:spcPct val="200000"/>
              </a:lnSpc>
              <a:spcBef>
                <a:spcPts val="0"/>
              </a:spcBef>
              <a:spcAft>
                <a:spcPts val="0"/>
              </a:spcAft>
              <a:buFont typeface="Courier New" panose="02070309020205020404" pitchFamily="49" charset="0"/>
              <a:buChar char="o"/>
            </a:pPr>
            <a:endParaRPr lang="en-US" sz="1600" kern="100" dirty="0">
              <a:effectLst/>
              <a:latin typeface="Garamond" panose="02020404030301010803" pitchFamily="18" charset="0"/>
              <a:ea typeface="Aptos" panose="020B0004020202020204" pitchFamily="34" charset="0"/>
              <a:cs typeface="Arial" panose="020B0604020202020204" pitchFamily="34" charset="0"/>
            </a:endParaRPr>
          </a:p>
          <a:p>
            <a:pPr marL="0" marR="0" indent="0">
              <a:lnSpc>
                <a:spcPct val="200000"/>
              </a:lnSpc>
              <a:spcBef>
                <a:spcPts val="0"/>
              </a:spcBef>
              <a:spcAft>
                <a:spcPts val="800"/>
              </a:spcAft>
              <a:buNone/>
            </a:pPr>
            <a:br>
              <a:rPr lang="en-US" dirty="0">
                <a:effectLst/>
              </a:rPr>
            </a:br>
            <a:r>
              <a:rPr lang="en-US" sz="1200" kern="100" dirty="0">
                <a:effectLst/>
                <a:latin typeface="Garamond" panose="02020404030301010803" pitchFamily="18" charset="0"/>
                <a:ea typeface="Aptos" panose="020B0004020202020204" pitchFamily="34" charset="0"/>
                <a:cs typeface="Arial" panose="020B0604020202020204" pitchFamily="34" charset="0"/>
              </a:rPr>
              <a:t> </a:t>
            </a:r>
          </a:p>
          <a:p>
            <a:pPr marL="342900" marR="0" lvl="0" indent="-342900">
              <a:lnSpc>
                <a:spcPct val="107000"/>
              </a:lnSpc>
              <a:spcBef>
                <a:spcPts val="0"/>
              </a:spcBef>
              <a:spcAft>
                <a:spcPts val="800"/>
              </a:spcAft>
              <a:buFont typeface="Symbol" panose="05050102010706020507" pitchFamily="18" charset="2"/>
              <a:buChar char=""/>
            </a:pPr>
            <a:endParaRPr lang="en-US" sz="1600" kern="100" dirty="0">
              <a:effectLst/>
              <a:latin typeface="Garamond" panose="02020404030301010803" pitchFamily="18" charset="0"/>
              <a:ea typeface="Aptos" panose="020B0004020202020204" pitchFamily="34" charset="0"/>
              <a:cs typeface="Arial" panose="020B0604020202020204" pitchFamily="34" charset="0"/>
            </a:endParaRPr>
          </a:p>
          <a:p>
            <a:pPr marL="0" marR="0" lvl="0" indent="0">
              <a:lnSpc>
                <a:spcPct val="200000"/>
              </a:lnSpc>
              <a:spcBef>
                <a:spcPts val="0"/>
              </a:spcBef>
              <a:spcAft>
                <a:spcPts val="0"/>
              </a:spcAft>
              <a:buNone/>
            </a:pPr>
            <a:endParaRPr lang="en-US" sz="1600" dirty="0"/>
          </a:p>
        </p:txBody>
      </p:sp>
    </p:spTree>
    <p:extLst>
      <p:ext uri="{BB962C8B-B14F-4D97-AF65-F5344CB8AC3E}">
        <p14:creationId xmlns:p14="http://schemas.microsoft.com/office/powerpoint/2010/main" val="5241062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49E997-9AE8-5A65-3787-425EDD64F5D5}"/>
            </a:ext>
          </a:extLst>
        </p:cNvPr>
        <p:cNvGrpSpPr/>
        <p:nvPr/>
      </p:nvGrpSpPr>
      <p:grpSpPr>
        <a:xfrm>
          <a:off x="0" y="0"/>
          <a:ext cx="0" cy="0"/>
          <a:chOff x="0" y="0"/>
          <a:chExt cx="0" cy="0"/>
        </a:xfrm>
      </p:grpSpPr>
      <p:sp>
        <p:nvSpPr>
          <p:cNvPr id="2" name="Title">
            <a:extLst>
              <a:ext uri="{FF2B5EF4-FFF2-40B4-BE49-F238E27FC236}">
                <a16:creationId xmlns:a16="http://schemas.microsoft.com/office/drawing/2014/main" id="{56B2BEDA-4E90-CBAF-D70B-09666D8CF51D}"/>
              </a:ext>
            </a:extLst>
          </p:cNvPr>
          <p:cNvSpPr>
            <a:spLocks noGrp="1"/>
          </p:cNvSpPr>
          <p:nvPr>
            <p:ph type="ctrTitle"/>
          </p:nvPr>
        </p:nvSpPr>
        <p:spPr/>
        <p:txBody>
          <a:bodyPr/>
          <a:lstStyle/>
          <a:p>
            <a:r>
              <a:rPr lang="en-US" dirty="0"/>
              <a:t>Constitutional requirements: Eligibility</a:t>
            </a:r>
            <a:endParaRPr dirty="0"/>
          </a:p>
        </p:txBody>
      </p:sp>
      <p:sp>
        <p:nvSpPr>
          <p:cNvPr id="3" name="Content Placeholder">
            <a:extLst>
              <a:ext uri="{FF2B5EF4-FFF2-40B4-BE49-F238E27FC236}">
                <a16:creationId xmlns:a16="http://schemas.microsoft.com/office/drawing/2014/main" id="{E1F65CBD-7E49-6289-635C-E9DDEC19D147}"/>
              </a:ext>
            </a:extLst>
          </p:cNvPr>
          <p:cNvSpPr>
            <a:spLocks noGrp="1"/>
          </p:cNvSpPr>
          <p:nvPr>
            <p:ph idx="1"/>
          </p:nvPr>
        </p:nvSpPr>
        <p:spPr/>
        <p:txBody>
          <a:bodyPr>
            <a:normAutofit/>
          </a:bodyPr>
          <a:lstStyle/>
          <a:p>
            <a:pPr lvl="1"/>
            <a:r>
              <a:rPr lang="en-US" dirty="0">
                <a:latin typeface="Garamond" panose="02020404030301010803" pitchFamily="18" charset="0"/>
              </a:rPr>
              <a:t>Article 2 of the Constitution:</a:t>
            </a:r>
          </a:p>
          <a:p>
            <a:pPr lvl="1"/>
            <a:endParaRPr lang="en-US" dirty="0"/>
          </a:p>
          <a:p>
            <a:pPr marL="914400" lvl="2" indent="0">
              <a:buNone/>
            </a:pPr>
            <a:r>
              <a:rPr lang="en-US" sz="1600" kern="100" dirty="0">
                <a:effectLst/>
                <a:latin typeface="Garamond" panose="02020404030301010803" pitchFamily="18" charset="0"/>
                <a:ea typeface="Aptos" panose="020B0004020202020204" pitchFamily="34" charset="0"/>
                <a:cs typeface="Arial" panose="020B0604020202020204" pitchFamily="34" charset="0"/>
              </a:rPr>
              <a:t>No Person except a natural born Citizen, or a Citizen of the United States, at the time of the Adoption of this Constitution, shall be eligible to the Office of President; neither shall any Person be eligible to that Office who shall not have attained to the Age of thirty five Years, and been fourteen Years a Resident within the United States.</a:t>
            </a:r>
          </a:p>
          <a:p>
            <a:pPr marL="457200" lvl="1" indent="0">
              <a:buNone/>
            </a:pPr>
            <a:endParaRPr lang="en-US" dirty="0"/>
          </a:p>
        </p:txBody>
      </p:sp>
    </p:spTree>
    <p:extLst>
      <p:ext uri="{BB962C8B-B14F-4D97-AF65-F5344CB8AC3E}">
        <p14:creationId xmlns:p14="http://schemas.microsoft.com/office/powerpoint/2010/main" val="3187428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1C0FBC-921D-299A-33BF-58645F9D0761}"/>
            </a:ext>
          </a:extLst>
        </p:cNvPr>
        <p:cNvGrpSpPr/>
        <p:nvPr/>
      </p:nvGrpSpPr>
      <p:grpSpPr>
        <a:xfrm>
          <a:off x="0" y="0"/>
          <a:ext cx="0" cy="0"/>
          <a:chOff x="0" y="0"/>
          <a:chExt cx="0" cy="0"/>
        </a:xfrm>
      </p:grpSpPr>
      <p:sp>
        <p:nvSpPr>
          <p:cNvPr id="2" name="Title">
            <a:extLst>
              <a:ext uri="{FF2B5EF4-FFF2-40B4-BE49-F238E27FC236}">
                <a16:creationId xmlns:a16="http://schemas.microsoft.com/office/drawing/2014/main" id="{AF621313-8D02-7146-45B2-DF68EA61D3D4}"/>
              </a:ext>
            </a:extLst>
          </p:cNvPr>
          <p:cNvSpPr>
            <a:spLocks noGrp="1"/>
          </p:cNvSpPr>
          <p:nvPr>
            <p:ph type="ctrTitle"/>
          </p:nvPr>
        </p:nvSpPr>
        <p:spPr/>
        <p:txBody>
          <a:bodyPr/>
          <a:lstStyle/>
          <a:p>
            <a:r>
              <a:rPr lang="en-US" dirty="0"/>
              <a:t>Question 1: Can a Criminal Conviction Block Trump from Serving as President?</a:t>
            </a:r>
            <a:endParaRPr dirty="0"/>
          </a:p>
        </p:txBody>
      </p:sp>
      <p:sp>
        <p:nvSpPr>
          <p:cNvPr id="3" name="Content Placeholder">
            <a:extLst>
              <a:ext uri="{FF2B5EF4-FFF2-40B4-BE49-F238E27FC236}">
                <a16:creationId xmlns:a16="http://schemas.microsoft.com/office/drawing/2014/main" id="{12A72FF8-4F09-6D21-2F0B-2555E6035BF1}"/>
              </a:ext>
            </a:extLst>
          </p:cNvPr>
          <p:cNvSpPr>
            <a:spLocks noGrp="1"/>
          </p:cNvSpPr>
          <p:nvPr>
            <p:ph idx="1"/>
          </p:nvPr>
        </p:nvSpPr>
        <p:spPr/>
        <p:txBody>
          <a:bodyPr>
            <a:normAutofit/>
          </a:bodyPr>
          <a:lstStyle/>
          <a:p>
            <a:pPr marL="0" marR="0" indent="0">
              <a:lnSpc>
                <a:spcPct val="200000"/>
              </a:lnSpc>
              <a:spcBef>
                <a:spcPts val="0"/>
              </a:spcBef>
              <a:spcAft>
                <a:spcPts val="800"/>
              </a:spcAft>
              <a:buNone/>
            </a:pPr>
            <a:r>
              <a:rPr lang="en-US" sz="1800" kern="100" dirty="0">
                <a:latin typeface="Garamond" panose="02020404030301010803" pitchFamily="18" charset="0"/>
                <a:ea typeface="Aptos" panose="020B0004020202020204" pitchFamily="34" charset="0"/>
                <a:cs typeface="Arial" panose="020B0604020202020204" pitchFamily="34" charset="0"/>
              </a:rPr>
              <a:t>T</a:t>
            </a:r>
            <a:r>
              <a:rPr lang="en-US" sz="1800" kern="100" dirty="0">
                <a:effectLst/>
                <a:latin typeface="Garamond" panose="02020404030301010803" pitchFamily="18" charset="0"/>
                <a:ea typeface="Aptos" panose="020B0004020202020204" pitchFamily="34" charset="0"/>
                <a:cs typeface="Arial" panose="020B0604020202020204" pitchFamily="34" charset="0"/>
              </a:rPr>
              <a:t>rump faces four indictments:</a:t>
            </a:r>
          </a:p>
          <a:p>
            <a:pPr marL="342900" marR="0" lvl="0" indent="-342900">
              <a:lnSpc>
                <a:spcPct val="200000"/>
              </a:lnSpc>
              <a:spcBef>
                <a:spcPts val="0"/>
              </a:spcBef>
              <a:spcAft>
                <a:spcPts val="0"/>
              </a:spcAft>
              <a:buFont typeface="Symbol" panose="05050102010706020507" pitchFamily="18" charset="2"/>
              <a:buChar char=""/>
            </a:pPr>
            <a:r>
              <a:rPr lang="en-US" sz="1600" kern="100" dirty="0">
                <a:effectLst/>
                <a:latin typeface="Garamond" panose="02020404030301010803" pitchFamily="18" charset="0"/>
                <a:ea typeface="Aptos" panose="020B0004020202020204" pitchFamily="34" charset="0"/>
                <a:cs typeface="Arial" panose="020B0604020202020204" pitchFamily="34" charset="0"/>
              </a:rPr>
              <a:t>State courts:</a:t>
            </a:r>
          </a:p>
          <a:p>
            <a:pPr marL="742950" marR="0" lvl="1" indent="-285750">
              <a:lnSpc>
                <a:spcPct val="200000"/>
              </a:lnSpc>
              <a:spcBef>
                <a:spcPts val="0"/>
              </a:spcBef>
              <a:spcAft>
                <a:spcPts val="0"/>
              </a:spcAft>
              <a:buFont typeface="Courier New" panose="02070309020205020404" pitchFamily="49" charset="0"/>
              <a:buChar char="o"/>
            </a:pPr>
            <a:r>
              <a:rPr lang="en-US" sz="1600" kern="100" dirty="0">
                <a:effectLst/>
                <a:latin typeface="Garamond" panose="02020404030301010803" pitchFamily="18" charset="0"/>
                <a:ea typeface="Aptos" panose="020B0004020202020204" pitchFamily="34" charset="0"/>
                <a:cs typeface="Arial" panose="020B0604020202020204" pitchFamily="34" charset="0"/>
              </a:rPr>
              <a:t>New York: for falsifying business documents to hide “hush money” payments to porn stars</a:t>
            </a:r>
          </a:p>
          <a:p>
            <a:pPr marL="742950" marR="0" lvl="1" indent="-285750">
              <a:lnSpc>
                <a:spcPct val="200000"/>
              </a:lnSpc>
              <a:spcBef>
                <a:spcPts val="0"/>
              </a:spcBef>
              <a:spcAft>
                <a:spcPts val="0"/>
              </a:spcAft>
              <a:buFont typeface="Courier New" panose="02070309020205020404" pitchFamily="49" charset="0"/>
              <a:buChar char="o"/>
            </a:pPr>
            <a:r>
              <a:rPr lang="en-US" sz="1600" kern="100" dirty="0">
                <a:effectLst/>
                <a:latin typeface="Garamond" panose="02020404030301010803" pitchFamily="18" charset="0"/>
                <a:ea typeface="Aptos" panose="020B0004020202020204" pitchFamily="34" charset="0"/>
                <a:cs typeface="Arial" panose="020B0604020202020204" pitchFamily="34" charset="0"/>
              </a:rPr>
              <a:t>Georgia: for taking steps to shift the Georgia “Elector” votes from Biden to Trump</a:t>
            </a:r>
          </a:p>
          <a:p>
            <a:pPr marL="342900" marR="0" lvl="0" indent="-342900">
              <a:lnSpc>
                <a:spcPct val="200000"/>
              </a:lnSpc>
              <a:spcBef>
                <a:spcPts val="0"/>
              </a:spcBef>
              <a:spcAft>
                <a:spcPts val="0"/>
              </a:spcAft>
              <a:buFont typeface="Symbol" panose="05050102010706020507" pitchFamily="18" charset="2"/>
              <a:buChar char=""/>
            </a:pPr>
            <a:r>
              <a:rPr lang="en-US" sz="1600" kern="100" dirty="0">
                <a:effectLst/>
                <a:latin typeface="Garamond" panose="02020404030301010803" pitchFamily="18" charset="0"/>
                <a:ea typeface="Aptos" panose="020B0004020202020204" pitchFamily="34" charset="0"/>
                <a:cs typeface="Arial" panose="020B0604020202020204" pitchFamily="34" charset="0"/>
              </a:rPr>
              <a:t>Federal courts:</a:t>
            </a:r>
          </a:p>
          <a:p>
            <a:pPr marL="742950" marR="0" lvl="1" indent="-285750">
              <a:lnSpc>
                <a:spcPct val="200000"/>
              </a:lnSpc>
              <a:spcBef>
                <a:spcPts val="0"/>
              </a:spcBef>
              <a:spcAft>
                <a:spcPts val="800"/>
              </a:spcAft>
              <a:buFont typeface="Courier New" panose="02070309020205020404" pitchFamily="49" charset="0"/>
              <a:buChar char="o"/>
            </a:pPr>
            <a:r>
              <a:rPr lang="en-US" sz="1600" kern="100" dirty="0">
                <a:effectLst/>
                <a:latin typeface="Garamond" panose="02020404030301010803" pitchFamily="18" charset="0"/>
                <a:ea typeface="Aptos" panose="020B0004020202020204" pitchFamily="34" charset="0"/>
                <a:cs typeface="Arial" panose="020B0604020202020204" pitchFamily="34" charset="0"/>
              </a:rPr>
              <a:t>Florida: for keeping official/secret documents, and obstructing justice</a:t>
            </a:r>
          </a:p>
          <a:p>
            <a:pPr marL="742950" marR="0" lvl="1" indent="-285750">
              <a:lnSpc>
                <a:spcPct val="200000"/>
              </a:lnSpc>
              <a:spcBef>
                <a:spcPts val="0"/>
              </a:spcBef>
              <a:spcAft>
                <a:spcPts val="800"/>
              </a:spcAft>
              <a:buFont typeface="Courier New" panose="02070309020205020404" pitchFamily="49" charset="0"/>
              <a:buChar char="o"/>
            </a:pPr>
            <a:r>
              <a:rPr lang="en-US" sz="1600" dirty="0">
                <a:effectLst/>
                <a:latin typeface="Garamond" panose="02020404030301010803" pitchFamily="18" charset="0"/>
                <a:ea typeface="Aptos" panose="020B0004020202020204" pitchFamily="34" charset="0"/>
                <a:cs typeface="Arial" panose="020B0604020202020204" pitchFamily="34" charset="0"/>
              </a:rPr>
              <a:t>Washington DC: for taking steps to keep Electors </a:t>
            </a:r>
            <a:r>
              <a:rPr lang="en-US" sz="1600" dirty="0">
                <a:latin typeface="Garamond" panose="02020404030301010803" pitchFamily="18" charset="0"/>
                <a:ea typeface="Aptos" panose="020B0004020202020204" pitchFamily="34" charset="0"/>
                <a:cs typeface="Arial" panose="020B0604020202020204" pitchFamily="34" charset="0"/>
              </a:rPr>
              <a:t>committed to Biden from having their votes counted</a:t>
            </a:r>
            <a:endParaRPr lang="en-US" sz="1600" dirty="0"/>
          </a:p>
        </p:txBody>
      </p:sp>
    </p:spTree>
    <p:extLst>
      <p:ext uri="{BB962C8B-B14F-4D97-AF65-F5344CB8AC3E}">
        <p14:creationId xmlns:p14="http://schemas.microsoft.com/office/powerpoint/2010/main" val="530963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AEE318-DF74-E704-8774-8AEF252699B9}"/>
            </a:ext>
          </a:extLst>
        </p:cNvPr>
        <p:cNvGrpSpPr/>
        <p:nvPr/>
      </p:nvGrpSpPr>
      <p:grpSpPr>
        <a:xfrm>
          <a:off x="0" y="0"/>
          <a:ext cx="0" cy="0"/>
          <a:chOff x="0" y="0"/>
          <a:chExt cx="0" cy="0"/>
        </a:xfrm>
      </p:grpSpPr>
      <p:sp>
        <p:nvSpPr>
          <p:cNvPr id="2" name="Title">
            <a:extLst>
              <a:ext uri="{FF2B5EF4-FFF2-40B4-BE49-F238E27FC236}">
                <a16:creationId xmlns:a16="http://schemas.microsoft.com/office/drawing/2014/main" id="{BDD6C52A-7AB1-0D24-577E-BE3361968E3D}"/>
              </a:ext>
            </a:extLst>
          </p:cNvPr>
          <p:cNvSpPr>
            <a:spLocks noGrp="1"/>
          </p:cNvSpPr>
          <p:nvPr>
            <p:ph type="ctrTitle"/>
          </p:nvPr>
        </p:nvSpPr>
        <p:spPr/>
        <p:txBody>
          <a:bodyPr/>
          <a:lstStyle/>
          <a:p>
            <a:r>
              <a:rPr lang="en-US" dirty="0"/>
              <a:t>Question 1: Can a Criminal Conviction Block Trump from Serving as President? (cont’d)</a:t>
            </a:r>
            <a:endParaRPr dirty="0"/>
          </a:p>
        </p:txBody>
      </p:sp>
      <p:sp>
        <p:nvSpPr>
          <p:cNvPr id="3" name="Content Placeholder">
            <a:extLst>
              <a:ext uri="{FF2B5EF4-FFF2-40B4-BE49-F238E27FC236}">
                <a16:creationId xmlns:a16="http://schemas.microsoft.com/office/drawing/2014/main" id="{ABF56053-9198-4193-D8A4-2FF94B4EEF58}"/>
              </a:ext>
            </a:extLst>
          </p:cNvPr>
          <p:cNvSpPr>
            <a:spLocks noGrp="1"/>
          </p:cNvSpPr>
          <p:nvPr>
            <p:ph idx="1"/>
          </p:nvPr>
        </p:nvSpPr>
        <p:spPr/>
        <p:txBody>
          <a:bodyPr>
            <a:normAutofit/>
          </a:bodyPr>
          <a:lstStyle/>
          <a:p>
            <a:pPr marL="0" marR="0" lvl="0" indent="0">
              <a:lnSpc>
                <a:spcPct val="200000"/>
              </a:lnSpc>
              <a:spcBef>
                <a:spcPts val="0"/>
              </a:spcBef>
              <a:spcAft>
                <a:spcPts val="0"/>
              </a:spcAft>
              <a:buNone/>
            </a:pPr>
            <a:r>
              <a:rPr lang="en-US" sz="1600" kern="100" dirty="0">
                <a:effectLst/>
                <a:latin typeface="Garamond" panose="02020404030301010803" pitchFamily="18" charset="0"/>
                <a:ea typeface="Aptos" panose="020B0004020202020204" pitchFamily="34" charset="0"/>
                <a:cs typeface="Arial" panose="020B0604020202020204" pitchFamily="34" charset="0"/>
              </a:rPr>
              <a:t>A conviction (or even imprisonment) on any (or even all) of these charges would not bar election or service:</a:t>
            </a:r>
          </a:p>
          <a:p>
            <a:pPr marL="342900" marR="0" lvl="0" indent="-342900">
              <a:lnSpc>
                <a:spcPct val="200000"/>
              </a:lnSpc>
              <a:spcBef>
                <a:spcPts val="0"/>
              </a:spcBef>
              <a:spcAft>
                <a:spcPts val="0"/>
              </a:spcAft>
              <a:buFont typeface="Symbol" panose="05050102010706020507" pitchFamily="18" charset="2"/>
              <a:buChar char=""/>
            </a:pPr>
            <a:r>
              <a:rPr lang="en-US" sz="1600" kern="100" dirty="0">
                <a:effectLst/>
                <a:latin typeface="Garamond" panose="02020404030301010803" pitchFamily="18" charset="0"/>
                <a:ea typeface="Aptos" panose="020B0004020202020204" pitchFamily="34" charset="0"/>
                <a:cs typeface="Arial" panose="020B0604020202020204" pitchFamily="34" charset="0"/>
              </a:rPr>
              <a:t>Does not affect “eligibility” under Article </a:t>
            </a:r>
            <a:r>
              <a:rPr lang="en-US" sz="1600" kern="100" dirty="0">
                <a:latin typeface="Garamond" panose="02020404030301010803" pitchFamily="18" charset="0"/>
                <a:ea typeface="Aptos" panose="020B0004020202020204" pitchFamily="34" charset="0"/>
                <a:cs typeface="Arial" panose="020B0604020202020204" pitchFamily="34" charset="0"/>
              </a:rPr>
              <a:t>2</a:t>
            </a:r>
            <a:r>
              <a:rPr lang="en-US" sz="1600" kern="100" dirty="0">
                <a:effectLst/>
                <a:latin typeface="Garamond" panose="02020404030301010803" pitchFamily="18" charset="0"/>
                <a:ea typeface="Aptos" panose="020B0004020202020204" pitchFamily="34" charset="0"/>
                <a:cs typeface="Arial" panose="020B0604020202020204" pitchFamily="34" charset="0"/>
              </a:rPr>
              <a:t> of the Constitution</a:t>
            </a:r>
          </a:p>
          <a:p>
            <a:pPr marL="342900" marR="0" lvl="0" indent="-342900">
              <a:lnSpc>
                <a:spcPct val="200000"/>
              </a:lnSpc>
              <a:spcBef>
                <a:spcPts val="0"/>
              </a:spcBef>
              <a:spcAft>
                <a:spcPts val="800"/>
              </a:spcAft>
              <a:buFont typeface="Symbol" panose="05050102010706020507" pitchFamily="18" charset="2"/>
              <a:buChar char=""/>
            </a:pPr>
            <a:r>
              <a:rPr lang="en-US" sz="1600" kern="100" dirty="0">
                <a:effectLst/>
                <a:latin typeface="Garamond" panose="02020404030301010803" pitchFamily="18" charset="0"/>
                <a:ea typeface="Aptos" panose="020B0004020202020204" pitchFamily="34" charset="0"/>
                <a:cs typeface="Arial" panose="020B0604020202020204" pitchFamily="34" charset="0"/>
              </a:rPr>
              <a:t>State court convictions can have no effect on a federal election</a:t>
            </a:r>
          </a:p>
          <a:p>
            <a:pPr marL="342900" marR="0" lvl="0" indent="-342900">
              <a:lnSpc>
                <a:spcPct val="100000"/>
              </a:lnSpc>
              <a:spcBef>
                <a:spcPts val="0"/>
              </a:spcBef>
              <a:spcAft>
                <a:spcPts val="800"/>
              </a:spcAft>
              <a:buFont typeface="Symbol" panose="05050102010706020507" pitchFamily="18" charset="2"/>
              <a:buChar char=""/>
            </a:pPr>
            <a:r>
              <a:rPr lang="en-US" sz="1600" dirty="0">
                <a:effectLst/>
                <a:latin typeface="Garamond" panose="02020404030301010803" pitchFamily="18" charset="0"/>
                <a:ea typeface="Aptos" panose="020B0004020202020204" pitchFamily="34" charset="0"/>
                <a:cs typeface="Arial" panose="020B0604020202020204" pitchFamily="34" charset="0"/>
              </a:rPr>
              <a:t>A federal conviction: In each case the prosecutor might have chosen to prosecute under a statute that would render Trump ineligible if convicted, but chose not to</a:t>
            </a:r>
            <a:endParaRPr lang="en-US" sz="1600" dirty="0"/>
          </a:p>
        </p:txBody>
      </p:sp>
    </p:spTree>
    <p:extLst>
      <p:ext uri="{BB962C8B-B14F-4D97-AF65-F5344CB8AC3E}">
        <p14:creationId xmlns:p14="http://schemas.microsoft.com/office/powerpoint/2010/main" val="39713002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2F845D-D9CD-2439-B1EC-353858BA0E6B}"/>
            </a:ext>
          </a:extLst>
        </p:cNvPr>
        <p:cNvGrpSpPr/>
        <p:nvPr/>
      </p:nvGrpSpPr>
      <p:grpSpPr>
        <a:xfrm>
          <a:off x="0" y="0"/>
          <a:ext cx="0" cy="0"/>
          <a:chOff x="0" y="0"/>
          <a:chExt cx="0" cy="0"/>
        </a:xfrm>
      </p:grpSpPr>
      <p:sp>
        <p:nvSpPr>
          <p:cNvPr id="2" name="Title">
            <a:extLst>
              <a:ext uri="{FF2B5EF4-FFF2-40B4-BE49-F238E27FC236}">
                <a16:creationId xmlns:a16="http://schemas.microsoft.com/office/drawing/2014/main" id="{637A6B2F-AEA9-C9B3-26BB-98830C9948B0}"/>
              </a:ext>
            </a:extLst>
          </p:cNvPr>
          <p:cNvSpPr>
            <a:spLocks noGrp="1"/>
          </p:cNvSpPr>
          <p:nvPr>
            <p:ph type="ctrTitle"/>
          </p:nvPr>
        </p:nvSpPr>
        <p:spPr/>
        <p:txBody>
          <a:bodyPr/>
          <a:lstStyle/>
          <a:p>
            <a:r>
              <a:rPr lang="en-US" dirty="0"/>
              <a:t>Question 1: Can a Criminal Conviction Block Trump from Serving as President? (cont’d)</a:t>
            </a:r>
            <a:endParaRPr dirty="0"/>
          </a:p>
        </p:txBody>
      </p:sp>
      <p:sp>
        <p:nvSpPr>
          <p:cNvPr id="3" name="Content Placeholder">
            <a:extLst>
              <a:ext uri="{FF2B5EF4-FFF2-40B4-BE49-F238E27FC236}">
                <a16:creationId xmlns:a16="http://schemas.microsoft.com/office/drawing/2014/main" id="{0160DEE4-C485-291B-3BFE-47BEB9A2ED9F}"/>
              </a:ext>
            </a:extLst>
          </p:cNvPr>
          <p:cNvSpPr>
            <a:spLocks noGrp="1"/>
          </p:cNvSpPr>
          <p:nvPr>
            <p:ph idx="1"/>
          </p:nvPr>
        </p:nvSpPr>
        <p:spPr/>
        <p:txBody>
          <a:bodyPr>
            <a:normAutofit/>
          </a:bodyPr>
          <a:lstStyle/>
          <a:p>
            <a:pPr>
              <a:lnSpc>
                <a:spcPct val="107000"/>
              </a:lnSpc>
              <a:spcBef>
                <a:spcPts val="0"/>
              </a:spcBef>
              <a:defRPr/>
            </a:pPr>
            <a:r>
              <a:rPr lang="en-US" sz="1800" kern="100" dirty="0">
                <a:solidFill>
                  <a:prstClr val="black"/>
                </a:solidFill>
                <a:latin typeface="Garamond" panose="02020404030301010803" pitchFamily="18" charset="0"/>
                <a:ea typeface="Aptos" panose="020B0004020202020204" pitchFamily="34" charset="0"/>
                <a:cs typeface="Arial" panose="020B0604020202020204" pitchFamily="34" charset="0"/>
              </a:rPr>
              <a:t>In the Washington, D.C. case, Trump was NOT charged under 18 USC Section 2383</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endParaRPr kumimoji="0" lang="en-US" sz="1600" b="0" i="0" u="none" strike="noStrike" kern="100" cap="none" spc="0" normalizeH="0" baseline="0" noProof="0" dirty="0">
              <a:ln>
                <a:noFill/>
              </a:ln>
              <a:solidFill>
                <a:prstClr val="black"/>
              </a:solidFill>
              <a:effectLst/>
              <a:uLnTx/>
              <a:uFillTx/>
              <a:latin typeface="Garamond" panose="02020404030301010803" pitchFamily="18" charset="0"/>
              <a:ea typeface="Aptos" panose="020B0004020202020204" pitchFamily="34" charset="0"/>
              <a:cs typeface="Arial" panose="020B0604020202020204" pitchFamily="34" charset="0"/>
            </a:endParaRP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kumimoji="0" lang="en-US" sz="1600" b="0" i="0" u="sng" strike="noStrike" kern="100" cap="none" spc="0" normalizeH="0" baseline="0" noProof="0" dirty="0">
                <a:ln>
                  <a:noFill/>
                </a:ln>
                <a:solidFill>
                  <a:srgbClr val="0000FF"/>
                </a:solidFill>
                <a:effectLst/>
                <a:uLnTx/>
                <a:uFillTx/>
                <a:latin typeface="Garamond" panose="02020404030301010803" pitchFamily="18" charset="0"/>
                <a:ea typeface="Aptos" panose="020B0004020202020204" pitchFamily="34" charset="0"/>
                <a:cs typeface="Arial" panose="020B0604020202020204" pitchFamily="34" charset="0"/>
                <a:hlinkClick r:id="rId2"/>
              </a:rPr>
              <a:t>18 USC § 2383</a:t>
            </a:r>
            <a:r>
              <a:rPr kumimoji="0" lang="en-US" sz="1600" b="0" i="0" u="none" strike="noStrike" kern="100" cap="none" spc="0" normalizeH="0" baseline="0" noProof="0" dirty="0">
                <a:ln>
                  <a:noFill/>
                </a:ln>
                <a:solidFill>
                  <a:prstClr val="black"/>
                </a:solidFill>
                <a:effectLst/>
                <a:uLnTx/>
                <a:uFillTx/>
                <a:latin typeface="Garamond" panose="02020404030301010803" pitchFamily="18" charset="0"/>
                <a:ea typeface="Aptos" panose="020B0004020202020204" pitchFamily="34" charset="0"/>
                <a:cs typeface="Arial" panose="020B0604020202020204" pitchFamily="34" charset="0"/>
              </a:rPr>
              <a:t> says that “[w]</a:t>
            </a:r>
            <a:r>
              <a:rPr kumimoji="0" lang="en-US" sz="1600" b="0" i="0" u="none" strike="noStrike" kern="100" cap="none" spc="0" normalizeH="0" baseline="0" noProof="0" dirty="0" err="1">
                <a:ln>
                  <a:noFill/>
                </a:ln>
                <a:solidFill>
                  <a:prstClr val="black"/>
                </a:solidFill>
                <a:effectLst/>
                <a:uLnTx/>
                <a:uFillTx/>
                <a:latin typeface="Garamond" panose="02020404030301010803" pitchFamily="18" charset="0"/>
                <a:ea typeface="Aptos" panose="020B0004020202020204" pitchFamily="34" charset="0"/>
                <a:cs typeface="Arial" panose="020B0604020202020204" pitchFamily="34" charset="0"/>
              </a:rPr>
              <a:t>hoever</a:t>
            </a:r>
            <a:r>
              <a:rPr kumimoji="0" lang="en-US" sz="1600" b="0" i="0" u="none" strike="noStrike" kern="100" cap="none" spc="0" normalizeH="0" baseline="0" noProof="0" dirty="0">
                <a:ln>
                  <a:noFill/>
                </a:ln>
                <a:solidFill>
                  <a:prstClr val="black"/>
                </a:solidFill>
                <a:effectLst/>
                <a:uLnTx/>
                <a:uFillTx/>
                <a:latin typeface="Garamond" panose="02020404030301010803" pitchFamily="18" charset="0"/>
                <a:ea typeface="Aptos" panose="020B0004020202020204" pitchFamily="34" charset="0"/>
                <a:cs typeface="Arial" panose="020B0604020202020204" pitchFamily="34" charset="0"/>
              </a:rPr>
              <a:t> incites, sets on foot, assists, or engages in any rebellion or insurrection against the authority of the United States of the law thereof, or gives aid or comfort thereto, shall be fined under this title or imprisoned by more than ten years, or both; </a:t>
            </a:r>
            <a:r>
              <a:rPr kumimoji="0" lang="en-US" sz="1600" b="0" i="0" u="sng" strike="noStrike" kern="100" cap="none" spc="0" normalizeH="0" baseline="0" noProof="0" dirty="0">
                <a:ln>
                  <a:noFill/>
                </a:ln>
                <a:solidFill>
                  <a:prstClr val="black"/>
                </a:solidFill>
                <a:effectLst/>
                <a:uLnTx/>
                <a:uFillTx/>
                <a:latin typeface="Garamond" panose="02020404030301010803" pitchFamily="18" charset="0"/>
                <a:ea typeface="Aptos" panose="020B0004020202020204" pitchFamily="34" charset="0"/>
                <a:cs typeface="Arial" panose="020B0604020202020204" pitchFamily="34" charset="0"/>
              </a:rPr>
              <a:t>and shall be incapable of holding any office under the United States.”</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endParaRPr kumimoji="0" lang="en-US" sz="1600" b="0" i="0" u="none" strike="noStrike" kern="100" cap="none" spc="0" normalizeH="0" baseline="0" noProof="0" dirty="0">
              <a:ln>
                <a:noFill/>
              </a:ln>
              <a:solidFill>
                <a:prstClr val="black"/>
              </a:solidFill>
              <a:effectLst/>
              <a:uLnTx/>
              <a:uFillTx/>
              <a:latin typeface="Garamond" panose="02020404030301010803" pitchFamily="18" charset="0"/>
              <a:ea typeface="Aptos" panose="020B0004020202020204" pitchFamily="34" charset="0"/>
              <a:cs typeface="Arial" panose="020B0604020202020204" pitchFamily="34" charset="0"/>
            </a:endParaRPr>
          </a:p>
          <a:p>
            <a:pPr marL="342900" marR="0" lvl="0" indent="-342900">
              <a:lnSpc>
                <a:spcPct val="100000"/>
              </a:lnSpc>
              <a:spcBef>
                <a:spcPts val="0"/>
              </a:spcBef>
              <a:spcAft>
                <a:spcPts val="800"/>
              </a:spcAft>
              <a:buFont typeface="Symbol" panose="05050102010706020507" pitchFamily="18" charset="2"/>
              <a:buChar char=""/>
            </a:pPr>
            <a:r>
              <a:rPr lang="en-US" sz="1600" kern="100" dirty="0">
                <a:latin typeface="Garamond" panose="02020404030301010803" pitchFamily="18" charset="0"/>
                <a:ea typeface="Aptos" panose="020B0004020202020204" pitchFamily="34" charset="0"/>
                <a:cs typeface="Arial" panose="020B0604020202020204" pitchFamily="34" charset="0"/>
              </a:rPr>
              <a:t>Separately, in February 2021 i</a:t>
            </a:r>
            <a:r>
              <a:rPr lang="en-US" sz="1600" kern="100" dirty="0">
                <a:effectLst/>
                <a:latin typeface="Garamond" panose="02020404030301010803" pitchFamily="18" charset="0"/>
                <a:ea typeface="Aptos" panose="020B0004020202020204" pitchFamily="34" charset="0"/>
                <a:cs typeface="Arial" panose="020B0604020202020204" pitchFamily="34" charset="0"/>
              </a:rPr>
              <a:t>f Trump had been convicted in the Senate after impeachment, the Senate could have barred him from eligibility, but the vote to convict lacked the necessary super-majority</a:t>
            </a:r>
          </a:p>
          <a:p>
            <a:pPr marL="342900" marR="0" lvl="0" indent="-342900">
              <a:lnSpc>
                <a:spcPct val="107000"/>
              </a:lnSpc>
              <a:spcBef>
                <a:spcPts val="0"/>
              </a:spcBef>
              <a:spcAft>
                <a:spcPts val="800"/>
              </a:spcAft>
              <a:buFont typeface="Symbol" panose="05050102010706020507" pitchFamily="18" charset="2"/>
              <a:buChar char=""/>
            </a:pPr>
            <a:endParaRPr lang="en-US" sz="1600" kern="100" dirty="0">
              <a:effectLst/>
              <a:latin typeface="Garamond" panose="02020404030301010803" pitchFamily="18" charset="0"/>
              <a:ea typeface="Aptos" panose="020B0004020202020204" pitchFamily="34" charset="0"/>
              <a:cs typeface="Arial" panose="020B0604020202020204" pitchFamily="34" charset="0"/>
            </a:endParaRPr>
          </a:p>
          <a:p>
            <a:pPr marL="0" marR="0" lvl="0" indent="0">
              <a:lnSpc>
                <a:spcPct val="200000"/>
              </a:lnSpc>
              <a:spcBef>
                <a:spcPts val="0"/>
              </a:spcBef>
              <a:spcAft>
                <a:spcPts val="0"/>
              </a:spcAft>
              <a:buNone/>
            </a:pPr>
            <a:endParaRPr lang="en-US" sz="1600" dirty="0"/>
          </a:p>
        </p:txBody>
      </p:sp>
    </p:spTree>
    <p:extLst>
      <p:ext uri="{BB962C8B-B14F-4D97-AF65-F5344CB8AC3E}">
        <p14:creationId xmlns:p14="http://schemas.microsoft.com/office/powerpoint/2010/main" val="15183705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D7CC36-AADB-547E-1FFA-D904A9CBB002}"/>
            </a:ext>
          </a:extLst>
        </p:cNvPr>
        <p:cNvGrpSpPr/>
        <p:nvPr/>
      </p:nvGrpSpPr>
      <p:grpSpPr>
        <a:xfrm>
          <a:off x="0" y="0"/>
          <a:ext cx="0" cy="0"/>
          <a:chOff x="0" y="0"/>
          <a:chExt cx="0" cy="0"/>
        </a:xfrm>
      </p:grpSpPr>
      <p:sp>
        <p:nvSpPr>
          <p:cNvPr id="2" name="Title">
            <a:extLst>
              <a:ext uri="{FF2B5EF4-FFF2-40B4-BE49-F238E27FC236}">
                <a16:creationId xmlns:a16="http://schemas.microsoft.com/office/drawing/2014/main" id="{441C9742-845A-6C64-D5D0-E521945341B6}"/>
              </a:ext>
            </a:extLst>
          </p:cNvPr>
          <p:cNvSpPr>
            <a:spLocks noGrp="1"/>
          </p:cNvSpPr>
          <p:nvPr>
            <p:ph type="ctrTitle"/>
          </p:nvPr>
        </p:nvSpPr>
        <p:spPr/>
        <p:txBody>
          <a:bodyPr>
            <a:normAutofit/>
          </a:bodyPr>
          <a:lstStyle/>
          <a:p>
            <a:r>
              <a:rPr lang="en-US" dirty="0"/>
              <a:t>Question 2: Can Trump Be Disqualified under the 14</a:t>
            </a:r>
            <a:r>
              <a:rPr lang="en-US" baseline="30000" dirty="0"/>
              <a:t>th</a:t>
            </a:r>
            <a:r>
              <a:rPr lang="en-US" dirty="0"/>
              <a:t> Amendment</a:t>
            </a:r>
            <a:endParaRPr dirty="0"/>
          </a:p>
        </p:txBody>
      </p:sp>
      <p:sp>
        <p:nvSpPr>
          <p:cNvPr id="3" name="Content Placeholder">
            <a:extLst>
              <a:ext uri="{FF2B5EF4-FFF2-40B4-BE49-F238E27FC236}">
                <a16:creationId xmlns:a16="http://schemas.microsoft.com/office/drawing/2014/main" id="{284D795A-00CB-C4E9-4C10-E816D453E970}"/>
              </a:ext>
            </a:extLst>
          </p:cNvPr>
          <p:cNvSpPr>
            <a:spLocks noGrp="1"/>
          </p:cNvSpPr>
          <p:nvPr>
            <p:ph idx="1"/>
          </p:nvPr>
        </p:nvSpPr>
        <p:spPr/>
        <p:txBody>
          <a:bodyPr>
            <a:normAutofit/>
          </a:bodyPr>
          <a:lstStyle/>
          <a:p>
            <a:pPr marL="0" marR="0" indent="0">
              <a:lnSpc>
                <a:spcPct val="200000"/>
              </a:lnSpc>
              <a:spcBef>
                <a:spcPts val="0"/>
              </a:spcBef>
              <a:spcAft>
                <a:spcPts val="800"/>
              </a:spcAft>
              <a:buNone/>
            </a:pPr>
            <a:r>
              <a:rPr lang="en-US" sz="1900" kern="100" dirty="0">
                <a:effectLst/>
                <a:latin typeface="Garamond" panose="02020404030301010803" pitchFamily="18" charset="0"/>
                <a:ea typeface="Aptos" panose="020B0004020202020204" pitchFamily="34" charset="0"/>
                <a:cs typeface="Arial" panose="020B0604020202020204" pitchFamily="34" charset="0"/>
              </a:rPr>
              <a:t>Section 3 of the 14</a:t>
            </a:r>
            <a:r>
              <a:rPr lang="en-US" sz="1900" kern="100" baseline="30000" dirty="0">
                <a:effectLst/>
                <a:latin typeface="Garamond" panose="02020404030301010803" pitchFamily="18" charset="0"/>
                <a:ea typeface="Aptos" panose="020B0004020202020204" pitchFamily="34" charset="0"/>
                <a:cs typeface="Arial" panose="020B0604020202020204" pitchFamily="34" charset="0"/>
              </a:rPr>
              <a:t>th</a:t>
            </a:r>
            <a:r>
              <a:rPr lang="en-US" sz="1900" kern="100" dirty="0">
                <a:effectLst/>
                <a:latin typeface="Garamond" panose="02020404030301010803" pitchFamily="18" charset="0"/>
                <a:ea typeface="Aptos" panose="020B0004020202020204" pitchFamily="34" charset="0"/>
                <a:cs typeface="Arial" panose="020B0604020202020204" pitchFamily="34" charset="0"/>
              </a:rPr>
              <a:t>  Amendment provides: </a:t>
            </a:r>
          </a:p>
          <a:p>
            <a:pPr marL="685800" marR="0" indent="0">
              <a:lnSpc>
                <a:spcPct val="200000"/>
              </a:lnSpc>
              <a:spcBef>
                <a:spcPts val="0"/>
              </a:spcBef>
              <a:spcAft>
                <a:spcPts val="800"/>
              </a:spcAft>
              <a:buNone/>
            </a:pPr>
            <a:r>
              <a:rPr lang="en-US" sz="1600" b="1" u="sng" kern="100" dirty="0">
                <a:effectLst/>
                <a:latin typeface="Garamond" panose="02020404030301010803" pitchFamily="18" charset="0"/>
                <a:ea typeface="Aptos" panose="020B0004020202020204" pitchFamily="34" charset="0"/>
                <a:cs typeface="Arial" panose="020B0604020202020204" pitchFamily="34" charset="0"/>
              </a:rPr>
              <a:t>No person shall</a:t>
            </a:r>
            <a:r>
              <a:rPr lang="en-US" sz="1600" kern="100" dirty="0">
                <a:effectLst/>
                <a:latin typeface="Garamond" panose="02020404030301010803" pitchFamily="18" charset="0"/>
                <a:ea typeface="Aptos" panose="020B0004020202020204" pitchFamily="34" charset="0"/>
                <a:cs typeface="Arial" panose="020B0604020202020204" pitchFamily="34" charset="0"/>
              </a:rPr>
              <a:t> be a Senator or Representative in Congress, or elector of President and Vice-President, or </a:t>
            </a:r>
            <a:r>
              <a:rPr lang="en-US" sz="1600" b="1" u="sng" kern="100" dirty="0">
                <a:effectLst/>
                <a:latin typeface="Garamond" panose="02020404030301010803" pitchFamily="18" charset="0"/>
                <a:ea typeface="Aptos" panose="020B0004020202020204" pitchFamily="34" charset="0"/>
                <a:cs typeface="Arial" panose="020B0604020202020204" pitchFamily="34" charset="0"/>
              </a:rPr>
              <a:t>hold any office, civil or military, under the United States</a:t>
            </a:r>
            <a:r>
              <a:rPr lang="en-US" sz="1600" kern="100" dirty="0">
                <a:effectLst/>
                <a:latin typeface="Garamond" panose="02020404030301010803" pitchFamily="18" charset="0"/>
                <a:ea typeface="Aptos" panose="020B0004020202020204" pitchFamily="34" charset="0"/>
                <a:cs typeface="Arial" panose="020B0604020202020204" pitchFamily="34" charset="0"/>
              </a:rPr>
              <a:t>, or under any State</a:t>
            </a:r>
            <a:r>
              <a:rPr lang="en-US" sz="1600" b="1" u="sng" kern="100" dirty="0">
                <a:effectLst/>
                <a:latin typeface="Garamond" panose="02020404030301010803" pitchFamily="18" charset="0"/>
                <a:ea typeface="Aptos" panose="020B0004020202020204" pitchFamily="34" charset="0"/>
                <a:cs typeface="Arial" panose="020B0604020202020204" pitchFamily="34" charset="0"/>
              </a:rPr>
              <a:t>, who, having previously taken an oath</a:t>
            </a:r>
            <a:r>
              <a:rPr lang="en-US" sz="1600" kern="100" dirty="0">
                <a:effectLst/>
                <a:latin typeface="Garamond" panose="02020404030301010803" pitchFamily="18" charset="0"/>
                <a:ea typeface="Aptos" panose="020B0004020202020204" pitchFamily="34" charset="0"/>
                <a:cs typeface="Arial" panose="020B0604020202020204" pitchFamily="34" charset="0"/>
              </a:rPr>
              <a:t>, as a member of Congress, or </a:t>
            </a:r>
            <a:r>
              <a:rPr lang="en-US" sz="1600" b="1" u="sng" kern="100" dirty="0">
                <a:effectLst/>
                <a:latin typeface="Garamond" panose="02020404030301010803" pitchFamily="18" charset="0"/>
                <a:ea typeface="Aptos" panose="020B0004020202020204" pitchFamily="34" charset="0"/>
                <a:cs typeface="Arial" panose="020B0604020202020204" pitchFamily="34" charset="0"/>
              </a:rPr>
              <a:t>as an officer of the United States</a:t>
            </a:r>
            <a:r>
              <a:rPr lang="en-US" sz="1600" kern="100" dirty="0">
                <a:effectLst/>
                <a:latin typeface="Garamond" panose="02020404030301010803" pitchFamily="18" charset="0"/>
                <a:ea typeface="Aptos" panose="020B0004020202020204" pitchFamily="34" charset="0"/>
                <a:cs typeface="Arial" panose="020B0604020202020204" pitchFamily="34" charset="0"/>
              </a:rPr>
              <a:t>, or as a member of any State legislature, or as an executive or judicial officer of any State, </a:t>
            </a:r>
            <a:r>
              <a:rPr lang="en-US" sz="1600" b="1" u="sng" kern="100" dirty="0">
                <a:effectLst/>
                <a:latin typeface="Garamond" panose="02020404030301010803" pitchFamily="18" charset="0"/>
                <a:ea typeface="Aptos" panose="020B0004020202020204" pitchFamily="34" charset="0"/>
                <a:cs typeface="Arial" panose="020B0604020202020204" pitchFamily="34" charset="0"/>
              </a:rPr>
              <a:t>to support the Constitution of the United States</a:t>
            </a:r>
            <a:r>
              <a:rPr lang="en-US" sz="1600" kern="100" dirty="0">
                <a:effectLst/>
                <a:latin typeface="Garamond" panose="02020404030301010803" pitchFamily="18" charset="0"/>
                <a:ea typeface="Aptos" panose="020B0004020202020204" pitchFamily="34" charset="0"/>
                <a:cs typeface="Arial" panose="020B0604020202020204" pitchFamily="34" charset="0"/>
              </a:rPr>
              <a:t>, </a:t>
            </a:r>
            <a:r>
              <a:rPr lang="en-US" sz="1600" b="1" u="sng" kern="100" dirty="0">
                <a:effectLst/>
                <a:latin typeface="Garamond" panose="02020404030301010803" pitchFamily="18" charset="0"/>
                <a:ea typeface="Aptos" panose="020B0004020202020204" pitchFamily="34" charset="0"/>
                <a:cs typeface="Arial" panose="020B0604020202020204" pitchFamily="34" charset="0"/>
              </a:rPr>
              <a:t>shall have engaged in insurrection or rebellion against the same</a:t>
            </a:r>
            <a:r>
              <a:rPr lang="en-US" sz="1600" kern="100" dirty="0">
                <a:effectLst/>
                <a:latin typeface="Garamond" panose="02020404030301010803" pitchFamily="18" charset="0"/>
                <a:ea typeface="Aptos" panose="020B0004020202020204" pitchFamily="34" charset="0"/>
                <a:cs typeface="Arial" panose="020B0604020202020204" pitchFamily="34" charset="0"/>
              </a:rPr>
              <a:t>, or given aid or comfort to the enemies thereof. </a:t>
            </a:r>
            <a:r>
              <a:rPr lang="en-US" sz="1600" b="1" u="sng" kern="100" dirty="0">
                <a:effectLst/>
                <a:latin typeface="Garamond" panose="02020404030301010803" pitchFamily="18" charset="0"/>
                <a:ea typeface="Aptos" panose="020B0004020202020204" pitchFamily="34" charset="0"/>
                <a:cs typeface="Arial" panose="020B0604020202020204" pitchFamily="34" charset="0"/>
              </a:rPr>
              <a:t>But Congress may by a vote of two-thirds of each House, remove such disability.</a:t>
            </a:r>
          </a:p>
          <a:p>
            <a:pPr marL="342900" marR="0" lvl="0" indent="-342900">
              <a:lnSpc>
                <a:spcPct val="107000"/>
              </a:lnSpc>
              <a:spcBef>
                <a:spcPts val="0"/>
              </a:spcBef>
              <a:spcAft>
                <a:spcPts val="800"/>
              </a:spcAft>
              <a:buFont typeface="Symbol" panose="05050102010706020507" pitchFamily="18" charset="2"/>
              <a:buChar char=""/>
            </a:pPr>
            <a:endParaRPr lang="en-US" sz="1600" kern="100" dirty="0">
              <a:effectLst/>
              <a:latin typeface="Garamond" panose="02020404030301010803" pitchFamily="18" charset="0"/>
              <a:ea typeface="Aptos" panose="020B0004020202020204" pitchFamily="34" charset="0"/>
              <a:cs typeface="Arial" panose="020B0604020202020204" pitchFamily="34" charset="0"/>
            </a:endParaRPr>
          </a:p>
          <a:p>
            <a:pPr marL="0" marR="0" lvl="0" indent="0">
              <a:lnSpc>
                <a:spcPct val="200000"/>
              </a:lnSpc>
              <a:spcBef>
                <a:spcPts val="0"/>
              </a:spcBef>
              <a:spcAft>
                <a:spcPts val="0"/>
              </a:spcAft>
              <a:buNone/>
            </a:pPr>
            <a:endParaRPr lang="en-US" sz="1600" dirty="0"/>
          </a:p>
        </p:txBody>
      </p:sp>
    </p:spTree>
    <p:extLst>
      <p:ext uri="{BB962C8B-B14F-4D97-AF65-F5344CB8AC3E}">
        <p14:creationId xmlns:p14="http://schemas.microsoft.com/office/powerpoint/2010/main" val="36790501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95CCCA-36EF-C786-412E-9359DE723FF1}"/>
            </a:ext>
          </a:extLst>
        </p:cNvPr>
        <p:cNvGrpSpPr/>
        <p:nvPr/>
      </p:nvGrpSpPr>
      <p:grpSpPr>
        <a:xfrm>
          <a:off x="0" y="0"/>
          <a:ext cx="0" cy="0"/>
          <a:chOff x="0" y="0"/>
          <a:chExt cx="0" cy="0"/>
        </a:xfrm>
      </p:grpSpPr>
      <p:sp>
        <p:nvSpPr>
          <p:cNvPr id="2" name="Title">
            <a:extLst>
              <a:ext uri="{FF2B5EF4-FFF2-40B4-BE49-F238E27FC236}">
                <a16:creationId xmlns:a16="http://schemas.microsoft.com/office/drawing/2014/main" id="{2D4218BA-7EDB-CF5D-1159-9BCC1969A562}"/>
              </a:ext>
            </a:extLst>
          </p:cNvPr>
          <p:cNvSpPr>
            <a:spLocks noGrp="1"/>
          </p:cNvSpPr>
          <p:nvPr>
            <p:ph type="ctrTitle"/>
          </p:nvPr>
        </p:nvSpPr>
        <p:spPr/>
        <p:txBody>
          <a:bodyPr>
            <a:normAutofit/>
          </a:bodyPr>
          <a:lstStyle/>
          <a:p>
            <a:r>
              <a:rPr lang="en-US" dirty="0"/>
              <a:t>Question 2: Can Trump Be Disqualified under the 14</a:t>
            </a:r>
            <a:r>
              <a:rPr lang="en-US" baseline="30000" dirty="0"/>
              <a:t>th</a:t>
            </a:r>
            <a:r>
              <a:rPr lang="en-US" dirty="0"/>
              <a:t> Amendment (cont’d)</a:t>
            </a:r>
            <a:endParaRPr dirty="0"/>
          </a:p>
        </p:txBody>
      </p:sp>
      <p:sp>
        <p:nvSpPr>
          <p:cNvPr id="3" name="Content Placeholder">
            <a:extLst>
              <a:ext uri="{FF2B5EF4-FFF2-40B4-BE49-F238E27FC236}">
                <a16:creationId xmlns:a16="http://schemas.microsoft.com/office/drawing/2014/main" id="{53693250-98B7-AB50-D5CA-496449125AA2}"/>
              </a:ext>
            </a:extLst>
          </p:cNvPr>
          <p:cNvSpPr>
            <a:spLocks noGrp="1"/>
          </p:cNvSpPr>
          <p:nvPr>
            <p:ph idx="1"/>
          </p:nvPr>
        </p:nvSpPr>
        <p:spPr/>
        <p:txBody>
          <a:bodyPr>
            <a:normAutofit fontScale="77500" lnSpcReduction="20000"/>
          </a:bodyPr>
          <a:lstStyle/>
          <a:p>
            <a:pPr marL="0" marR="0" indent="0">
              <a:lnSpc>
                <a:spcPct val="200000"/>
              </a:lnSpc>
              <a:spcBef>
                <a:spcPts val="0"/>
              </a:spcBef>
              <a:spcAft>
                <a:spcPts val="800"/>
              </a:spcAft>
              <a:buNone/>
            </a:pPr>
            <a:r>
              <a:rPr lang="en-US" sz="1800" b="1" kern="1800" dirty="0">
                <a:effectLst/>
                <a:latin typeface="Times New Roman" panose="02020603050405020304" pitchFamily="18" charset="0"/>
                <a:ea typeface="Times New Roman" panose="02020603050405020304" pitchFamily="18" charset="0"/>
                <a:cs typeface="Arial" panose="020B0604020202020204" pitchFamily="34" charset="0"/>
              </a:rPr>
              <a:t>The Sweep and Force of Section Three</a:t>
            </a:r>
            <a:endParaRPr lang="en-US" sz="1800" kern="100" dirty="0">
              <a:effectLst/>
              <a:latin typeface="Garamond" panose="02020404030301010803" pitchFamily="18" charset="0"/>
              <a:ea typeface="Aptos" panose="020B0004020202020204" pitchFamily="34" charset="0"/>
              <a:cs typeface="Arial" panose="020B0604020202020204" pitchFamily="34" charset="0"/>
            </a:endParaRPr>
          </a:p>
          <a:p>
            <a:pPr marL="0" marR="0" indent="0">
              <a:lnSpc>
                <a:spcPct val="200000"/>
              </a:lnSpc>
              <a:spcBef>
                <a:spcPts val="0"/>
              </a:spcBef>
              <a:spcAft>
                <a:spcPts val="800"/>
              </a:spcAft>
              <a:buNone/>
            </a:pPr>
            <a:r>
              <a:rPr lang="en-US" sz="1800" u="sng" kern="0" dirty="0">
                <a:solidFill>
                  <a:srgbClr val="0000FF"/>
                </a:solidFill>
                <a:effectLst/>
                <a:latin typeface="Times New Roman" panose="02020603050405020304" pitchFamily="18" charset="0"/>
                <a:ea typeface="Times New Roman" panose="02020603050405020304" pitchFamily="18" charset="0"/>
                <a:cs typeface="Arial" panose="020B0604020202020204" pitchFamily="34" charset="0"/>
                <a:hlinkClick r:id="rId2"/>
              </a:rPr>
              <a:t>University of Pennsylvania Law Review, Vol. 172, Forthcoming </a:t>
            </a:r>
            <a:endParaRPr lang="en-US" sz="1800" kern="100" dirty="0">
              <a:effectLst/>
              <a:latin typeface="Garamond" panose="02020404030301010803" pitchFamily="18" charset="0"/>
              <a:ea typeface="Aptos" panose="020B0004020202020204" pitchFamily="34" charset="0"/>
              <a:cs typeface="Arial" panose="020B0604020202020204" pitchFamily="34" charset="0"/>
            </a:endParaRPr>
          </a:p>
          <a:p>
            <a:pPr marL="0" marR="0" indent="0">
              <a:lnSpc>
                <a:spcPct val="200000"/>
              </a:lnSpc>
              <a:spcBef>
                <a:spcPts val="0"/>
              </a:spcBef>
              <a:spcAft>
                <a:spcPts val="800"/>
              </a:spcAft>
              <a:buNone/>
            </a:pPr>
            <a:r>
              <a:rPr lang="en-US" sz="1800" kern="0" dirty="0">
                <a:effectLst/>
                <a:latin typeface="Times New Roman" panose="02020603050405020304" pitchFamily="18" charset="0"/>
                <a:ea typeface="Times New Roman" panose="02020603050405020304" pitchFamily="18" charset="0"/>
                <a:cs typeface="Arial" panose="020B0604020202020204" pitchFamily="34" charset="0"/>
              </a:rPr>
              <a:t>126 Pages Posted: 14 Aug 2023 </a:t>
            </a:r>
            <a:endParaRPr lang="en-US" sz="1800" kern="100" dirty="0">
              <a:effectLst/>
              <a:latin typeface="Garamond" panose="02020404030301010803" pitchFamily="18" charset="0"/>
              <a:ea typeface="Aptos" panose="020B0004020202020204" pitchFamily="34" charset="0"/>
              <a:cs typeface="Arial" panose="020B0604020202020204" pitchFamily="34" charset="0"/>
            </a:endParaRPr>
          </a:p>
          <a:p>
            <a:pPr marL="0" marR="0" indent="0">
              <a:lnSpc>
                <a:spcPct val="200000"/>
              </a:lnSpc>
              <a:spcBef>
                <a:spcPts val="0"/>
              </a:spcBef>
              <a:spcAft>
                <a:spcPts val="800"/>
              </a:spcAft>
              <a:buNone/>
            </a:pPr>
            <a:r>
              <a:rPr lang="en-US" sz="1800" b="1" u="sng" kern="0" dirty="0">
                <a:solidFill>
                  <a:srgbClr val="0000FF"/>
                </a:solidFill>
                <a:effectLst/>
                <a:latin typeface="Times New Roman" panose="02020603050405020304" pitchFamily="18" charset="0"/>
                <a:ea typeface="Times New Roman" panose="02020603050405020304" pitchFamily="18" charset="0"/>
                <a:cs typeface="Arial" panose="020B0604020202020204" pitchFamily="34" charset="0"/>
                <a:hlinkClick r:id="rId3" tooltip="View other papers by this author"/>
              </a:rPr>
              <a:t>William </a:t>
            </a:r>
            <a:r>
              <a:rPr lang="en-US" sz="1800" b="1" u="sng" kern="0" dirty="0" err="1">
                <a:solidFill>
                  <a:srgbClr val="0000FF"/>
                </a:solidFill>
                <a:effectLst/>
                <a:latin typeface="Times New Roman" panose="02020603050405020304" pitchFamily="18" charset="0"/>
                <a:ea typeface="Times New Roman" panose="02020603050405020304" pitchFamily="18" charset="0"/>
                <a:cs typeface="Arial" panose="020B0604020202020204" pitchFamily="34" charset="0"/>
                <a:hlinkClick r:id="rId3" tooltip="View other papers by this author"/>
              </a:rPr>
              <a:t>Baude</a:t>
            </a:r>
            <a:r>
              <a:rPr lang="en-US" sz="1800" b="1" u="sng" kern="100" dirty="0">
                <a:solidFill>
                  <a:srgbClr val="0000FF"/>
                </a:solidFill>
                <a:latin typeface="Garamond" panose="02020404030301010803" pitchFamily="18" charset="0"/>
                <a:ea typeface="Times New Roman" panose="02020603050405020304" pitchFamily="18" charset="0"/>
                <a:cs typeface="Arial" panose="020B0604020202020204" pitchFamily="34" charset="0"/>
              </a:rPr>
              <a:t>, </a:t>
            </a:r>
            <a:r>
              <a:rPr lang="en-US" sz="1800" kern="0" dirty="0">
                <a:effectLst/>
                <a:latin typeface="Times New Roman" panose="02020603050405020304" pitchFamily="18" charset="0"/>
                <a:ea typeface="Times New Roman" panose="02020603050405020304" pitchFamily="18" charset="0"/>
                <a:cs typeface="Arial" panose="020B0604020202020204" pitchFamily="34" charset="0"/>
              </a:rPr>
              <a:t>University of Chicago - Law School</a:t>
            </a:r>
            <a:endParaRPr lang="en-US" sz="1800" kern="100" dirty="0">
              <a:effectLst/>
              <a:latin typeface="Garamond" panose="02020404030301010803" pitchFamily="18" charset="0"/>
              <a:ea typeface="Aptos" panose="020B0004020202020204" pitchFamily="34" charset="0"/>
              <a:cs typeface="Arial" panose="020B0604020202020204" pitchFamily="34" charset="0"/>
            </a:endParaRPr>
          </a:p>
          <a:p>
            <a:pPr marL="0" marR="0" indent="0">
              <a:lnSpc>
                <a:spcPct val="200000"/>
              </a:lnSpc>
              <a:spcBef>
                <a:spcPts val="0"/>
              </a:spcBef>
              <a:spcAft>
                <a:spcPts val="800"/>
              </a:spcAft>
              <a:buNone/>
            </a:pPr>
            <a:r>
              <a:rPr lang="en-US" sz="1800" b="1" u="sng" kern="0" dirty="0">
                <a:solidFill>
                  <a:srgbClr val="0000FF"/>
                </a:solidFill>
                <a:effectLst/>
                <a:latin typeface="Times New Roman" panose="02020603050405020304" pitchFamily="18" charset="0"/>
                <a:ea typeface="Times New Roman" panose="02020603050405020304" pitchFamily="18" charset="0"/>
                <a:cs typeface="Arial" panose="020B0604020202020204" pitchFamily="34" charset="0"/>
                <a:hlinkClick r:id="rId4" tooltip="View other papers by this author"/>
              </a:rPr>
              <a:t>Michael Stokes Paulsen</a:t>
            </a:r>
            <a:r>
              <a:rPr lang="en-US" sz="1800" b="1" u="sng" kern="0" dirty="0">
                <a:solidFill>
                  <a:srgbClr val="0000FF"/>
                </a:solidFill>
                <a:effectLst/>
                <a:latin typeface="Times New Roman" panose="02020603050405020304" pitchFamily="18" charset="0"/>
                <a:ea typeface="Times New Roman" panose="02020603050405020304" pitchFamily="18" charset="0"/>
                <a:cs typeface="Arial" panose="020B0604020202020204" pitchFamily="34" charset="0"/>
              </a:rPr>
              <a:t>, </a:t>
            </a:r>
            <a:r>
              <a:rPr lang="en-US" sz="1800" kern="0" dirty="0">
                <a:effectLst/>
                <a:latin typeface="Times New Roman" panose="02020603050405020304" pitchFamily="18" charset="0"/>
                <a:ea typeface="Times New Roman" panose="02020603050405020304" pitchFamily="18" charset="0"/>
                <a:cs typeface="Arial" panose="020B0604020202020204" pitchFamily="34" charset="0"/>
              </a:rPr>
              <a:t>University of St. Thomas School of Law</a:t>
            </a:r>
            <a:endParaRPr lang="en-US" sz="1800" kern="100" dirty="0">
              <a:effectLst/>
              <a:latin typeface="Garamond" panose="02020404030301010803" pitchFamily="18" charset="0"/>
              <a:ea typeface="Aptos" panose="020B0004020202020204" pitchFamily="34" charset="0"/>
              <a:cs typeface="Arial" panose="020B0604020202020204" pitchFamily="34" charset="0"/>
            </a:endParaRPr>
          </a:p>
          <a:p>
            <a:pPr marL="0" marR="0" indent="0">
              <a:lnSpc>
                <a:spcPct val="200000"/>
              </a:lnSpc>
              <a:spcBef>
                <a:spcPts val="0"/>
              </a:spcBef>
              <a:spcAft>
                <a:spcPts val="800"/>
              </a:spcAft>
              <a:buNone/>
            </a:pPr>
            <a:r>
              <a:rPr lang="en-US" sz="1800" b="1" kern="0" dirty="0">
                <a:effectLst/>
                <a:latin typeface="Times New Roman" panose="02020603050405020304" pitchFamily="18" charset="0"/>
                <a:ea typeface="Times New Roman" panose="02020603050405020304" pitchFamily="18" charset="0"/>
                <a:cs typeface="Arial" panose="020B0604020202020204" pitchFamily="34" charset="0"/>
              </a:rPr>
              <a:t>Abstract</a:t>
            </a:r>
            <a:endParaRPr lang="en-US" sz="1800" kern="100" dirty="0">
              <a:effectLst/>
              <a:latin typeface="Garamond" panose="02020404030301010803" pitchFamily="18" charset="0"/>
              <a:ea typeface="Aptos" panose="020B0004020202020204" pitchFamily="34" charset="0"/>
              <a:cs typeface="Arial" panose="020B0604020202020204" pitchFamily="34" charset="0"/>
            </a:endParaRPr>
          </a:p>
          <a:p>
            <a:pPr marL="0" marR="0" indent="0">
              <a:lnSpc>
                <a:spcPct val="200000"/>
              </a:lnSpc>
              <a:spcBef>
                <a:spcPts val="0"/>
              </a:spcBef>
              <a:spcAft>
                <a:spcPts val="800"/>
              </a:spcAft>
              <a:buNone/>
            </a:pPr>
            <a:r>
              <a:rPr lang="en-US" sz="1800" kern="0" dirty="0">
                <a:effectLst/>
                <a:latin typeface="Times New Roman" panose="02020603050405020304" pitchFamily="18" charset="0"/>
                <a:ea typeface="Times New Roman" panose="02020603050405020304" pitchFamily="18" charset="0"/>
                <a:cs typeface="Arial" panose="020B0604020202020204" pitchFamily="34" charset="0"/>
              </a:rPr>
              <a:t>Section Three of the Fourteenth Amendment forbids holding office by former office holders who then participate in insurrection or rebellion. Because of a range of misperceptions and mistaken assumptions, Section Three’s full legal consequences have not been appreciated or enforced. This article corrects those mistakes by setting forth the full sweep and force of Section Three.</a:t>
            </a:r>
            <a:endParaRPr lang="en-US" sz="1800" kern="100" dirty="0">
              <a:effectLst/>
              <a:latin typeface="Garamond" panose="02020404030301010803" pitchFamily="18" charset="0"/>
              <a:ea typeface="Aptos" panose="020B0004020202020204" pitchFamily="34" charset="0"/>
              <a:cs typeface="Arial" panose="020B0604020202020204" pitchFamily="34" charset="0"/>
            </a:endParaRPr>
          </a:p>
          <a:p>
            <a:pPr marL="342900" marR="0" lvl="0" indent="-342900">
              <a:lnSpc>
                <a:spcPct val="107000"/>
              </a:lnSpc>
              <a:spcBef>
                <a:spcPts val="0"/>
              </a:spcBef>
              <a:spcAft>
                <a:spcPts val="800"/>
              </a:spcAft>
              <a:buFont typeface="Symbol" panose="05050102010706020507" pitchFamily="18" charset="2"/>
              <a:buChar char=""/>
            </a:pPr>
            <a:endParaRPr lang="en-US" sz="1600" kern="100" dirty="0">
              <a:effectLst/>
              <a:latin typeface="Garamond" panose="02020404030301010803" pitchFamily="18" charset="0"/>
              <a:ea typeface="Aptos" panose="020B0004020202020204" pitchFamily="34" charset="0"/>
              <a:cs typeface="Arial" panose="020B0604020202020204" pitchFamily="34" charset="0"/>
            </a:endParaRPr>
          </a:p>
          <a:p>
            <a:pPr marL="0" marR="0" lvl="0" indent="0">
              <a:lnSpc>
                <a:spcPct val="200000"/>
              </a:lnSpc>
              <a:spcBef>
                <a:spcPts val="0"/>
              </a:spcBef>
              <a:spcAft>
                <a:spcPts val="0"/>
              </a:spcAft>
              <a:buNone/>
            </a:pPr>
            <a:endParaRPr lang="en-US" sz="1600" dirty="0"/>
          </a:p>
        </p:txBody>
      </p:sp>
    </p:spTree>
    <p:extLst>
      <p:ext uri="{BB962C8B-B14F-4D97-AF65-F5344CB8AC3E}">
        <p14:creationId xmlns:p14="http://schemas.microsoft.com/office/powerpoint/2010/main" val="5473647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95CCCA-36EF-C786-412E-9359DE723FF1}"/>
            </a:ext>
          </a:extLst>
        </p:cNvPr>
        <p:cNvGrpSpPr/>
        <p:nvPr/>
      </p:nvGrpSpPr>
      <p:grpSpPr>
        <a:xfrm>
          <a:off x="0" y="0"/>
          <a:ext cx="0" cy="0"/>
          <a:chOff x="0" y="0"/>
          <a:chExt cx="0" cy="0"/>
        </a:xfrm>
      </p:grpSpPr>
      <p:sp>
        <p:nvSpPr>
          <p:cNvPr id="2" name="Title">
            <a:extLst>
              <a:ext uri="{FF2B5EF4-FFF2-40B4-BE49-F238E27FC236}">
                <a16:creationId xmlns:a16="http://schemas.microsoft.com/office/drawing/2014/main" id="{2D4218BA-7EDB-CF5D-1159-9BCC1969A562}"/>
              </a:ext>
            </a:extLst>
          </p:cNvPr>
          <p:cNvSpPr>
            <a:spLocks noGrp="1"/>
          </p:cNvSpPr>
          <p:nvPr>
            <p:ph type="ctrTitle"/>
          </p:nvPr>
        </p:nvSpPr>
        <p:spPr/>
        <p:txBody>
          <a:bodyPr>
            <a:normAutofit/>
          </a:bodyPr>
          <a:lstStyle/>
          <a:p>
            <a:r>
              <a:rPr lang="en-US" dirty="0"/>
              <a:t>Question 2: Can Trump Be Disqualified under the 14</a:t>
            </a:r>
            <a:r>
              <a:rPr lang="en-US" baseline="30000" dirty="0"/>
              <a:t>th</a:t>
            </a:r>
            <a:r>
              <a:rPr lang="en-US" dirty="0"/>
              <a:t> Amendment (cont’d)</a:t>
            </a:r>
            <a:endParaRPr dirty="0"/>
          </a:p>
        </p:txBody>
      </p:sp>
      <p:sp>
        <p:nvSpPr>
          <p:cNvPr id="3" name="Content Placeholder">
            <a:extLst>
              <a:ext uri="{FF2B5EF4-FFF2-40B4-BE49-F238E27FC236}">
                <a16:creationId xmlns:a16="http://schemas.microsoft.com/office/drawing/2014/main" id="{53693250-98B7-AB50-D5CA-496449125AA2}"/>
              </a:ext>
            </a:extLst>
          </p:cNvPr>
          <p:cNvSpPr>
            <a:spLocks noGrp="1"/>
          </p:cNvSpPr>
          <p:nvPr>
            <p:ph idx="1"/>
          </p:nvPr>
        </p:nvSpPr>
        <p:spPr/>
        <p:txBody>
          <a:bodyPr>
            <a:normAutofit/>
          </a:bodyPr>
          <a:lstStyle/>
          <a:p>
            <a:pPr marL="0" marR="0" indent="0">
              <a:lnSpc>
                <a:spcPct val="200000"/>
              </a:lnSpc>
              <a:spcBef>
                <a:spcPts val="0"/>
              </a:spcBef>
              <a:spcAft>
                <a:spcPts val="800"/>
              </a:spcAft>
              <a:buNone/>
            </a:pPr>
            <a:r>
              <a:rPr lang="en-US" sz="1800" kern="1800" dirty="0">
                <a:latin typeface="Garamond" panose="02020404030301010803" pitchFamily="18" charset="0"/>
                <a:ea typeface="Aptos" panose="020B0004020202020204" pitchFamily="34" charset="0"/>
                <a:cs typeface="Arial" panose="020B0604020202020204" pitchFamily="34" charset="0"/>
              </a:rPr>
              <a:t>The core of their article:</a:t>
            </a:r>
          </a:p>
          <a:p>
            <a:pPr>
              <a:lnSpc>
                <a:spcPct val="100000"/>
              </a:lnSpc>
              <a:spcBef>
                <a:spcPts val="0"/>
              </a:spcBef>
              <a:spcAft>
                <a:spcPts val="800"/>
              </a:spcAft>
            </a:pPr>
            <a:r>
              <a:rPr lang="en-US" sz="1800" kern="1800" dirty="0">
                <a:effectLst/>
                <a:latin typeface="Garamond" panose="02020404030301010803" pitchFamily="18" charset="0"/>
                <a:ea typeface="Aptos" panose="020B0004020202020204" pitchFamily="34" charset="0"/>
                <a:cs typeface="Arial" panose="020B0604020202020204" pitchFamily="34" charset="0"/>
              </a:rPr>
              <a:t>The events leading to and on January 6 were an “insurrection” as </a:t>
            </a:r>
            <a:r>
              <a:rPr lang="en-US" sz="1800" kern="1800" dirty="0">
                <a:latin typeface="Garamond" panose="02020404030301010803" pitchFamily="18" charset="0"/>
                <a:ea typeface="Aptos" panose="020B0004020202020204" pitchFamily="34" charset="0"/>
                <a:cs typeface="Arial" panose="020B0604020202020204" pitchFamily="34" charset="0"/>
              </a:rPr>
              <a:t>meant by the Amendment, and Trump “engaged” in it.</a:t>
            </a:r>
          </a:p>
          <a:p>
            <a:pPr>
              <a:lnSpc>
                <a:spcPct val="200000"/>
              </a:lnSpc>
              <a:spcBef>
                <a:spcPts val="0"/>
              </a:spcBef>
              <a:spcAft>
                <a:spcPts val="800"/>
              </a:spcAft>
            </a:pPr>
            <a:r>
              <a:rPr lang="en-US" sz="1800" kern="1800" dirty="0">
                <a:effectLst/>
                <a:latin typeface="Garamond" panose="02020404030301010803" pitchFamily="18" charset="0"/>
                <a:ea typeface="Aptos" panose="020B0004020202020204" pitchFamily="34" charset="0"/>
                <a:cs typeface="Arial" panose="020B0604020202020204" pitchFamily="34" charset="0"/>
              </a:rPr>
              <a:t>The provision is “self-executing”: Trump simply “IS” ineligible, no less than if he were &lt;35 or a non-citizen</a:t>
            </a:r>
            <a:endParaRPr lang="en-US" sz="1800" kern="100" dirty="0">
              <a:effectLst/>
              <a:latin typeface="Garamond" panose="02020404030301010803" pitchFamily="18" charset="0"/>
              <a:ea typeface="Aptos" panose="020B0004020202020204" pitchFamily="34" charset="0"/>
              <a:cs typeface="Arial" panose="020B0604020202020204" pitchFamily="34" charset="0"/>
            </a:endParaRPr>
          </a:p>
          <a:p>
            <a:pPr marL="342900" marR="0" lvl="0" indent="-342900">
              <a:lnSpc>
                <a:spcPct val="107000"/>
              </a:lnSpc>
              <a:spcBef>
                <a:spcPts val="0"/>
              </a:spcBef>
              <a:spcAft>
                <a:spcPts val="800"/>
              </a:spcAft>
              <a:buFont typeface="Symbol" panose="05050102010706020507" pitchFamily="18" charset="2"/>
              <a:buChar char=""/>
            </a:pPr>
            <a:endParaRPr lang="en-US" sz="1600" kern="100" dirty="0">
              <a:effectLst/>
              <a:latin typeface="Garamond" panose="02020404030301010803" pitchFamily="18" charset="0"/>
              <a:ea typeface="Aptos" panose="020B0004020202020204" pitchFamily="34" charset="0"/>
              <a:cs typeface="Arial" panose="020B0604020202020204" pitchFamily="34" charset="0"/>
            </a:endParaRPr>
          </a:p>
          <a:p>
            <a:pPr marL="0" marR="0" lvl="0" indent="0">
              <a:lnSpc>
                <a:spcPct val="200000"/>
              </a:lnSpc>
              <a:spcBef>
                <a:spcPts val="0"/>
              </a:spcBef>
              <a:spcAft>
                <a:spcPts val="0"/>
              </a:spcAft>
              <a:buNone/>
            </a:pPr>
            <a:endParaRPr lang="en-US" sz="1600" dirty="0"/>
          </a:p>
        </p:txBody>
      </p:sp>
    </p:spTree>
    <p:extLst>
      <p:ext uri="{BB962C8B-B14F-4D97-AF65-F5344CB8AC3E}">
        <p14:creationId xmlns:p14="http://schemas.microsoft.com/office/powerpoint/2010/main" val="558428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253</TotalTime>
  <Words>2676</Words>
  <Application>Microsoft Office PowerPoint</Application>
  <PresentationFormat>Widescreen</PresentationFormat>
  <Paragraphs>202</Paragraphs>
  <Slides>23</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23</vt:i4>
      </vt:variant>
    </vt:vector>
  </HeadingPairs>
  <TitlesOfParts>
    <vt:vector size="32" baseType="lpstr">
      <vt:lpstr>Arial</vt:lpstr>
      <vt:lpstr>Calibri</vt:lpstr>
      <vt:lpstr>Calibri Light</vt:lpstr>
      <vt:lpstr>Courier New</vt:lpstr>
      <vt:lpstr>Garamond</vt:lpstr>
      <vt:lpstr>Symbol</vt:lpstr>
      <vt:lpstr>Times New Roman</vt:lpstr>
      <vt:lpstr>Wingdings</vt:lpstr>
      <vt:lpstr>Office Theme</vt:lpstr>
      <vt:lpstr>Can the Courts Bar Trump from the Presidency?    Frederick T. Davis April 27, 2024</vt:lpstr>
      <vt:lpstr>Constitutional requirements: Election</vt:lpstr>
      <vt:lpstr>Constitutional requirements: Eligibility</vt:lpstr>
      <vt:lpstr>Question 1: Can a Criminal Conviction Block Trump from Serving as President?</vt:lpstr>
      <vt:lpstr>Question 1: Can a Criminal Conviction Block Trump from Serving as President? (cont’d)</vt:lpstr>
      <vt:lpstr>Question 1: Can a Criminal Conviction Block Trump from Serving as President? (cont’d)</vt:lpstr>
      <vt:lpstr>Question 2: Can Trump Be Disqualified under the 14th Amendment</vt:lpstr>
      <vt:lpstr>Question 2: Can Trump Be Disqualified under the 14th Amendment (cont’d)</vt:lpstr>
      <vt:lpstr>Question 2: Can Trump Be Disqualified under the 14th Amendment (cont’d)</vt:lpstr>
      <vt:lpstr>Question 2: Can Trump Be Disqualified under the 14th Amendment (cont’d)</vt:lpstr>
      <vt:lpstr>Question 2: Can Trump Be Disqualified under the 14th Amendment (cont’d)</vt:lpstr>
      <vt:lpstr>Question 2: Can Trump Be Disqualified under the 14th Amendment (cont’d)</vt:lpstr>
      <vt:lpstr>The Colorado Proceeding</vt:lpstr>
      <vt:lpstr>The Colorado Proceeding (cont’d)</vt:lpstr>
      <vt:lpstr>Possible Outcomes in the Supreme Court</vt:lpstr>
      <vt:lpstr>Possible Outcomes in the Supreme Court (cont’d)</vt:lpstr>
      <vt:lpstr>Possible Outcomes in the Supreme Court (cont’d)</vt:lpstr>
      <vt:lpstr>Result of an Affirmance</vt:lpstr>
      <vt:lpstr>The Supreme Court’s Decision</vt:lpstr>
      <vt:lpstr>Status: New York case</vt:lpstr>
      <vt:lpstr>Status: Georgia case</vt:lpstr>
      <vt:lpstr>Status: Federal documents case</vt:lpstr>
      <vt:lpstr>Status: Federal “January 6” case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c:creator>
  <cp:lastModifiedBy>Fred Davis</cp:lastModifiedBy>
  <cp:revision>5</cp:revision>
  <dcterms:created xsi:type="dcterms:W3CDTF">2024-02-07T20:10:49Z</dcterms:created>
  <dcterms:modified xsi:type="dcterms:W3CDTF">2024-04-26T10:33:12Z</dcterms:modified>
</cp:coreProperties>
</file>